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  <Override PartName="/ppt/revisionInfo.xml" ContentType="application/vnd.ms-powerpoint.revisioninfo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sldIdLst>
    <p:sldId id="256" r:id="rId2"/>
    <p:sldId id="258" r:id="rId3"/>
    <p:sldId id="262" r:id="rId4"/>
    <p:sldId id="257" r:id="rId5"/>
    <p:sldId id="263" r:id="rId6"/>
    <p:sldId id="264" r:id="rId7"/>
    <p:sldId id="259" r:id="rId8"/>
    <p:sldId id="269" r:id="rId9"/>
    <p:sldId id="268" r:id="rId10"/>
    <p:sldId id="266" r:id="rId11"/>
    <p:sldId id="271" r:id="rId12"/>
    <p:sldId id="270" r:id="rId13"/>
    <p:sldId id="272" r:id="rId14"/>
    <p:sldId id="267" r:id="rId15"/>
    <p:sldId id="273" r:id="rId16"/>
    <p:sldId id="275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B1C400"/>
    <a:srgbClr val="00CC00"/>
    <a:srgbClr val="FAFAFA"/>
    <a:srgbClr val="FF0048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6" d="100"/>
          <a:sy n="76" d="100"/>
        </p:scale>
        <p:origin x="420" y="6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1189096" y="5617774"/>
            <a:ext cx="9843913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1319937" y="1016990"/>
            <a:ext cx="9572977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1320801" y="1009651"/>
            <a:ext cx="9572977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1026029" y="702069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10568399" y="655232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302934" y="1794935"/>
            <a:ext cx="7631291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302934" y="3736622"/>
            <a:ext cx="761623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9027569" y="5357593"/>
            <a:ext cx="1618428" cy="365125"/>
          </a:xfrm>
        </p:spPr>
        <p:txBody>
          <a:bodyPr/>
          <a:lstStyle/>
          <a:p>
            <a:fld id="{820BB889-9D34-4BBB-8EBF-7B432ADE08F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565393" y="5357593"/>
            <a:ext cx="6713127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85241" y="5357593"/>
            <a:ext cx="738697" cy="365125"/>
          </a:xfrm>
        </p:spPr>
        <p:txBody>
          <a:bodyPr/>
          <a:lstStyle>
            <a:lvl1pPr algn="ctr">
              <a:defRPr/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2" y="925691"/>
            <a:ext cx="1907823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730962" y="1106313"/>
            <a:ext cx="6905039" cy="4402667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26639" y="2239431"/>
            <a:ext cx="8338725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41690" y="3725335"/>
            <a:ext cx="8308623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731264" y="2121407"/>
            <a:ext cx="4267200" cy="360273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6217920" y="2119313"/>
            <a:ext cx="4267200" cy="360521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77160" y="2122312"/>
            <a:ext cx="391936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47559" y="2122311"/>
            <a:ext cx="3925824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731264" y="2944368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6193535" y="2944813"/>
            <a:ext cx="4303776" cy="2779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20BB889-9D34-4BBB-8EBF-7B432ADE08F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6" name="Rectangle 15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7" name="Rectangle 16"/>
          <p:cNvSpPr/>
          <p:nvPr/>
        </p:nvSpPr>
        <p:spPr>
          <a:xfrm rot="60000">
            <a:off x="5961889" y="603504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4" name="Rectangle 13"/>
          <p:cNvSpPr/>
          <p:nvPr/>
        </p:nvSpPr>
        <p:spPr>
          <a:xfrm rot="21540000">
            <a:off x="999745" y="576072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8635" y="2020043"/>
            <a:ext cx="4086436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6472388" y="1150993"/>
            <a:ext cx="4027723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0834" y="3623748"/>
            <a:ext cx="4065188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55598" y="5885673"/>
            <a:ext cx="1618428" cy="365125"/>
          </a:xfrm>
        </p:spPr>
        <p:txBody>
          <a:bodyPr/>
          <a:lstStyle/>
          <a:p>
            <a:fld id="{820BB889-9D34-4BBB-8EBF-7B432ADE08F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06" y="5829262"/>
            <a:ext cx="4696809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76418" y="5896962"/>
            <a:ext cx="738697" cy="365125"/>
          </a:xfrm>
        </p:spPr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842903" y="6058038"/>
            <a:ext cx="10295468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 rot="21540000">
            <a:off x="998940" y="576868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3" name="Rectangle 12"/>
          <p:cNvSpPr/>
          <p:nvPr/>
        </p:nvSpPr>
        <p:spPr>
          <a:xfrm rot="21540000">
            <a:off x="993412" y="575769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29" name="Rectangle 28"/>
          <p:cNvSpPr/>
          <p:nvPr/>
        </p:nvSpPr>
        <p:spPr>
          <a:xfrm rot="60000">
            <a:off x="5958497" y="605163"/>
            <a:ext cx="505192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30" name="Rectangle 29"/>
          <p:cNvSpPr/>
          <p:nvPr/>
        </p:nvSpPr>
        <p:spPr>
          <a:xfrm rot="60000">
            <a:off x="5953025" y="603920"/>
            <a:ext cx="505192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3161475" y="293953"/>
            <a:ext cx="757108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8467351" y="238675"/>
            <a:ext cx="566928" cy="755904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475232" y="2020824"/>
            <a:ext cx="408432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6531487" y="1207272"/>
            <a:ext cx="3885151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536192" y="3621024"/>
            <a:ext cx="4059936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8461249" y="5888738"/>
            <a:ext cx="1618428" cy="365125"/>
          </a:xfrm>
        </p:spPr>
        <p:txBody>
          <a:bodyPr/>
          <a:lstStyle/>
          <a:p>
            <a:fld id="{820BB889-9D34-4BBB-8EBF-7B432ADE08F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1219426" y="5831038"/>
            <a:ext cx="4425391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10082786" y="5900027"/>
            <a:ext cx="738697" cy="365125"/>
          </a:xfrm>
        </p:spPr>
        <p:txBody>
          <a:bodyPr/>
          <a:lstStyle/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6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5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12192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800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38201" y="6069330"/>
            <a:ext cx="1056132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1" name="Rectangle 10"/>
          <p:cNvSpPr/>
          <p:nvPr/>
        </p:nvSpPr>
        <p:spPr>
          <a:xfrm>
            <a:off x="975360" y="575310"/>
            <a:ext cx="102616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sp>
        <p:nvSpPr>
          <p:cNvPr id="12" name="Rectangle 11"/>
          <p:cNvSpPr/>
          <p:nvPr/>
        </p:nvSpPr>
        <p:spPr>
          <a:xfrm>
            <a:off x="975360" y="576072"/>
            <a:ext cx="10261600" cy="5715000"/>
          </a:xfrm>
          <a:prstGeom prst="rect">
            <a:avLst/>
          </a:prstGeom>
          <a:blipFill dpi="0" rotWithShape="1">
            <a:blip r:embed="rId14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800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1435684">
            <a:off x="724989" y="273091"/>
            <a:ext cx="757108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 rot="4096196">
            <a:off x="10914593" y="203675"/>
            <a:ext cx="566928" cy="755904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60031" y="817583"/>
            <a:ext cx="9286993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950721" y="2119257"/>
            <a:ext cx="8261873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06118" y="5809153"/>
            <a:ext cx="161842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820BB889-9D34-4BBB-8EBF-7B432ADE08F0}" type="datetimeFigureOut">
              <a:rPr lang="ru-RU" smtClean="0"/>
              <a:pPr/>
              <a:t>04.05.2020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19202" y="5809153"/>
            <a:ext cx="738691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226937" y="5809153"/>
            <a:ext cx="73869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C173F88-3387-453B-9303-AC0210B95CB8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15" name="Рисунок 14"/>
          <p:cNvPicPr>
            <a:picLocks noChangeAspect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2363260"/>
            <a:ext cx="12192000" cy="1362075"/>
          </a:xfrm>
        </p:spPr>
        <p:txBody>
          <a:bodyPr>
            <a:no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r>
              <a:rPr lang="ru-RU" sz="8800" b="1" spc="50" dirty="0">
                <a:ln w="11430">
                  <a:solidFill>
                    <a:srgbClr val="00CC00"/>
                  </a:solidFill>
                </a:ln>
                <a:solidFill>
                  <a:srgbClr val="00CC0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Насилие в семье</a:t>
            </a:r>
            <a:endParaRPr lang="ru-RU" sz="8800" b="1" spc="50" dirty="0">
              <a:ln w="11430">
                <a:solidFill>
                  <a:srgbClr val="00CC00"/>
                </a:solidFill>
              </a:ln>
              <a:solidFill>
                <a:srgbClr val="00CC00"/>
              </a:soli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  <a:latin typeface="+mn-lt"/>
            </a:endParaRPr>
          </a:p>
        </p:txBody>
      </p:sp>
      <p:sp>
        <p:nvSpPr>
          <p:cNvPr id="8" name="Текст 7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lvl="1" algn="ctr"/>
            <a:r>
              <a:rPr lang="ru-RU" sz="4400" dirty="0">
                <a:ln>
                  <a:solidFill>
                    <a:srgbClr val="B1C400"/>
                  </a:solidFill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Диагностика. Профилактика.</a:t>
            </a:r>
          </a:p>
          <a:p>
            <a:pPr marL="0" lvl="1" algn="ctr"/>
            <a:endParaRPr lang="ru-RU" sz="4400" dirty="0">
              <a:ln>
                <a:solidFill>
                  <a:srgbClr val="B1C400"/>
                </a:solidFill>
              </a:ln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  <a:p>
            <a:endParaRPr lang="ru-RU" sz="4400" dirty="0">
              <a:ln>
                <a:solidFill>
                  <a:srgbClr val="B1C400"/>
                </a:solidFill>
              </a:ln>
              <a:solidFill>
                <a:srgbClr val="00CC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Подзаголовок 2"/>
          <p:cNvSpPr txBox="1">
            <a:spLocks/>
          </p:cNvSpPr>
          <p:nvPr/>
        </p:nvSpPr>
        <p:spPr>
          <a:xfrm>
            <a:off x="4419784" y="2508442"/>
            <a:ext cx="6012689" cy="141239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342900" lvl="1" defTabSz="685800">
              <a:lnSpc>
                <a:spcPct val="90000"/>
              </a:lnSpc>
              <a:spcBef>
                <a:spcPts val="375"/>
              </a:spcBef>
              <a:defRPr/>
            </a:pPr>
            <a:r>
              <a:rPr lang="ru-RU" sz="3400" dirty="0">
                <a:ln>
                  <a:solidFill>
                    <a:schemeClr val="tx1"/>
                  </a:solidFill>
                </a:ln>
                <a:solidFill>
                  <a:srgbClr val="FFFF00"/>
                </a:solidFill>
                <a:latin typeface="a_Campus" pitchFamily="82" charset="-52"/>
              </a:rPr>
              <a:t>	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169383287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772" y="870247"/>
            <a:ext cx="9147359" cy="8988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n w="9525">
                  <a:solidFill>
                    <a:srgbClr val="B1C4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Диагностика физического </a:t>
            </a:r>
            <a:r>
              <a:rPr lang="ru-RU" sz="4000" b="1" dirty="0" smtClean="0">
                <a:ln w="9525">
                  <a:solidFill>
                    <a:srgbClr val="B1C4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4000" b="1" dirty="0" smtClean="0">
                <a:ln w="9525">
                  <a:solidFill>
                    <a:srgbClr val="B1C4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000" b="1" dirty="0" smtClean="0">
                <a:ln w="9525">
                  <a:solidFill>
                    <a:srgbClr val="B1C4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насилия</a:t>
            </a:r>
            <a:endParaRPr lang="ru-RU" sz="4000" b="1" dirty="0">
              <a:ln w="9525">
                <a:solidFill>
                  <a:srgbClr val="B1C400"/>
                </a:solidFill>
                <a:prstDash val="solid"/>
              </a:ln>
              <a:solidFill>
                <a:srgbClr val="00CC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4" name="Group 173"/>
          <p:cNvGrpSpPr>
            <a:grpSpLocks/>
          </p:cNvGrpSpPr>
          <p:nvPr/>
        </p:nvGrpSpPr>
        <p:grpSpPr bwMode="auto">
          <a:xfrm>
            <a:off x="1811867" y="1896530"/>
            <a:ext cx="8585200" cy="4666420"/>
            <a:chOff x="1248" y="1350"/>
            <a:chExt cx="3060" cy="348"/>
          </a:xfrm>
        </p:grpSpPr>
        <p:sp>
          <p:nvSpPr>
            <p:cNvPr id="5" name="AutoShape 95"/>
            <p:cNvSpPr>
              <a:spLocks noChangeArrowheads="1"/>
            </p:cNvSpPr>
            <p:nvPr/>
          </p:nvSpPr>
          <p:spPr bwMode="gray">
            <a:xfrm>
              <a:off x="1248" y="1350"/>
              <a:ext cx="3060" cy="34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2268B4"/>
                </a:gs>
                <a:gs pos="100000">
                  <a:srgbClr val="99CC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" name="AutoShape 94"/>
            <p:cNvSpPr>
              <a:spLocks noChangeArrowheads="1"/>
            </p:cNvSpPr>
            <p:nvPr/>
          </p:nvSpPr>
          <p:spPr bwMode="gray">
            <a:xfrm>
              <a:off x="1303" y="1380"/>
              <a:ext cx="2969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1B9F3">
                    <a:alpha val="50000"/>
                  </a:srgbClr>
                </a:gs>
                <a:gs pos="100000">
                  <a:srgbClr val="1E52B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dirty="0"/>
            </a:p>
          </p:txBody>
        </p:sp>
        <p:sp>
          <p:nvSpPr>
            <p:cNvPr id="7" name="Text Box 42"/>
            <p:cNvSpPr txBox="1">
              <a:spLocks noChangeArrowheads="1"/>
            </p:cNvSpPr>
            <p:nvPr/>
          </p:nvSpPr>
          <p:spPr bwMode="gray">
            <a:xfrm>
              <a:off x="1511" y="1399"/>
              <a:ext cx="2529" cy="23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indent="541338" algn="just"/>
              <a:r>
                <a:rPr lang="ru-RU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Дети становятся недоверчивыми и боязливыми, они могут считать посторонних людей опасными и непредсказуемыми. У них формируется низкая самооценка, отсутствуют такие черты личности, как самоуважение и самоконтроль. Часто жажда мести приводит к тому, что ребёнок, жертва насилия, сам становится агрессором и провоцирует других на драки и ссоры. Любое недостойное обращение с ребёнком является для него уроком того, что такое поведение взрослых с детьми приемлемо, и в будущем он будет моделировать такое же поведение.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7440" y="898078"/>
            <a:ext cx="9147359" cy="8988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000" b="1" dirty="0">
                <a:ln w="9525">
                  <a:solidFill>
                    <a:srgbClr val="B1C4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Диагностика физического </a:t>
            </a:r>
            <a:r>
              <a:rPr lang="ru-RU" sz="4000" b="1" dirty="0" smtClean="0">
                <a:ln w="9525">
                  <a:solidFill>
                    <a:srgbClr val="B1C4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4000" b="1" dirty="0" smtClean="0">
                <a:ln w="9525">
                  <a:solidFill>
                    <a:srgbClr val="B1C4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000" b="1" dirty="0" smtClean="0">
                <a:ln w="9525">
                  <a:solidFill>
                    <a:srgbClr val="B1C4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насилия</a:t>
            </a:r>
            <a:endParaRPr lang="ru-RU" sz="4000" b="1" dirty="0">
              <a:ln w="9525">
                <a:solidFill>
                  <a:srgbClr val="B1C400"/>
                </a:solidFill>
                <a:prstDash val="solid"/>
              </a:ln>
              <a:solidFill>
                <a:srgbClr val="00CC00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3" name="Group 173"/>
          <p:cNvGrpSpPr>
            <a:grpSpLocks/>
          </p:cNvGrpSpPr>
          <p:nvPr/>
        </p:nvGrpSpPr>
        <p:grpSpPr bwMode="auto">
          <a:xfrm>
            <a:off x="1811867" y="1896567"/>
            <a:ext cx="8585200" cy="4666429"/>
            <a:chOff x="1248" y="1350"/>
            <a:chExt cx="3060" cy="348"/>
          </a:xfrm>
        </p:grpSpPr>
        <p:sp>
          <p:nvSpPr>
            <p:cNvPr id="5" name="AutoShape 95"/>
            <p:cNvSpPr>
              <a:spLocks noChangeArrowheads="1"/>
            </p:cNvSpPr>
            <p:nvPr/>
          </p:nvSpPr>
          <p:spPr bwMode="gray">
            <a:xfrm>
              <a:off x="1248" y="1350"/>
              <a:ext cx="3060" cy="34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2268B4"/>
                </a:gs>
                <a:gs pos="100000">
                  <a:srgbClr val="99CC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" name="AutoShape 94"/>
            <p:cNvSpPr>
              <a:spLocks noChangeArrowheads="1"/>
            </p:cNvSpPr>
            <p:nvPr/>
          </p:nvSpPr>
          <p:spPr bwMode="gray">
            <a:xfrm>
              <a:off x="1303" y="1380"/>
              <a:ext cx="2969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1B9F3">
                    <a:alpha val="50000"/>
                  </a:srgbClr>
                </a:gs>
                <a:gs pos="100000">
                  <a:srgbClr val="1E52B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dirty="0"/>
            </a:p>
          </p:txBody>
        </p:sp>
        <p:sp>
          <p:nvSpPr>
            <p:cNvPr id="7" name="Text Box 42"/>
            <p:cNvSpPr txBox="1">
              <a:spLocks noChangeArrowheads="1"/>
            </p:cNvSpPr>
            <p:nvPr/>
          </p:nvSpPr>
          <p:spPr bwMode="gray">
            <a:xfrm>
              <a:off x="1511" y="1379"/>
              <a:ext cx="2529" cy="31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Внешние показатели: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  <a:p>
              <a:pPr lvl="0" algn="ctr"/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Синяки и кровоподтеки на теле в различной степени заживания, нанесенные шнуром, ремнем, палкой и т. д.</a:t>
              </a:r>
            </a:p>
            <a:p>
              <a:pPr lvl="0" algn="ctr"/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Необъяснимые следы ожогов, как правило, от сигарет на пятках, ладонях, спине и ягодицах.</a:t>
              </a:r>
            </a:p>
            <a:p>
              <a:pPr lvl="0" algn="ctr"/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Ожоги горячим предметом (от зажигалки, сковородки, утюга и т. д.).</a:t>
              </a:r>
            </a:p>
            <a:p>
              <a:pPr lvl="0" algn="ctr"/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Переломы, вывихи или растяжения, главным образом черепа, носа, лица, в разных стадиях заживания.</a:t>
              </a:r>
            </a:p>
            <a:p>
              <a:pPr lvl="0" algn="ctr"/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Наличие на голове участков без волос.</a:t>
              </a:r>
            </a:p>
            <a:p>
              <a:pPr lvl="0" algn="ctr"/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Шрамы, следы связывания, следы ногтей, следы от сжатия пальцами.</a:t>
              </a:r>
            </a:p>
            <a:p>
              <a:pPr lvl="0" algn="ctr"/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След от руки, следы укусов на коже.</a:t>
              </a:r>
            </a:p>
            <a:p>
              <a:pPr lvl="0" algn="ctr"/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Необычное состояние ребёнка после насильственного приема лекарств или алкоголя.</a:t>
              </a:r>
            </a:p>
            <a:p>
              <a:pPr lvl="0" algn="ctr"/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0787" y="1007468"/>
            <a:ext cx="9147359" cy="8988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ln w="9525">
                  <a:solidFill>
                    <a:srgbClr val="B1C4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Диагностика физического насилия</a:t>
            </a:r>
          </a:p>
        </p:txBody>
      </p:sp>
      <p:grpSp>
        <p:nvGrpSpPr>
          <p:cNvPr id="3" name="Group 173"/>
          <p:cNvGrpSpPr>
            <a:grpSpLocks/>
          </p:cNvGrpSpPr>
          <p:nvPr/>
        </p:nvGrpSpPr>
        <p:grpSpPr bwMode="auto">
          <a:xfrm>
            <a:off x="1811867" y="2201366"/>
            <a:ext cx="8585200" cy="4666426"/>
            <a:chOff x="1248" y="1350"/>
            <a:chExt cx="3060" cy="348"/>
          </a:xfrm>
        </p:grpSpPr>
        <p:sp>
          <p:nvSpPr>
            <p:cNvPr id="5" name="AutoShape 95"/>
            <p:cNvSpPr>
              <a:spLocks noChangeArrowheads="1"/>
            </p:cNvSpPr>
            <p:nvPr/>
          </p:nvSpPr>
          <p:spPr bwMode="gray">
            <a:xfrm>
              <a:off x="1248" y="1350"/>
              <a:ext cx="3060" cy="34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2268B4"/>
                </a:gs>
                <a:gs pos="100000">
                  <a:srgbClr val="99CC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" name="AutoShape 94"/>
            <p:cNvSpPr>
              <a:spLocks noChangeArrowheads="1"/>
            </p:cNvSpPr>
            <p:nvPr/>
          </p:nvSpPr>
          <p:spPr bwMode="gray">
            <a:xfrm>
              <a:off x="1303" y="1380"/>
              <a:ext cx="2969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1B9F3">
                    <a:alpha val="50000"/>
                  </a:srgbClr>
                </a:gs>
                <a:gs pos="100000">
                  <a:srgbClr val="1E52B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dirty="0"/>
            </a:p>
          </p:txBody>
        </p:sp>
        <p:sp>
          <p:nvSpPr>
            <p:cNvPr id="7" name="Text Box 42"/>
            <p:cNvSpPr txBox="1">
              <a:spLocks noChangeArrowheads="1"/>
            </p:cNvSpPr>
            <p:nvPr/>
          </p:nvSpPr>
          <p:spPr bwMode="gray">
            <a:xfrm>
              <a:off x="1513" y="1365"/>
              <a:ext cx="2529" cy="296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endPara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1400" b="1" dirty="0">
                  <a:latin typeface="Times New Roman" pitchFamily="18" charset="0"/>
                  <a:cs typeface="Times New Roman" pitchFamily="18" charset="0"/>
                </a:rPr>
                <a:t>Эмоциональные и поведенческие реакции у ребёнка:</a:t>
              </a:r>
              <a:endParaRPr lang="ru-RU" sz="1400" dirty="0">
                <a:latin typeface="Times New Roman" pitchFamily="18" charset="0"/>
                <a:cs typeface="Times New Roman" pitchFamily="18" charset="0"/>
              </a:endParaRPr>
            </a:p>
            <a:p>
              <a:pPr lvl="0" algn="ctr"/>
              <a:r>
                <a:rPr lang="ru-RU" sz="1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Ощущает тревогу в общении со взрослыми.</a:t>
              </a:r>
            </a:p>
            <a:p>
              <a:pPr lvl="0" algn="ctr"/>
              <a:r>
                <a:rPr lang="ru-RU" sz="1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Испытывает чувство вины.</a:t>
              </a:r>
            </a:p>
            <a:p>
              <a:pPr lvl="0" algn="ctr"/>
              <a:r>
                <a:rPr lang="ru-RU" sz="1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Проявляет крайние формы поведения; или агрессивность, или нежелание общаться.</a:t>
              </a:r>
            </a:p>
            <a:p>
              <a:pPr lvl="0" algn="ctr"/>
              <a:r>
                <a:rPr lang="ru-RU" sz="1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Боится родителей.</a:t>
              </a:r>
            </a:p>
            <a:p>
              <a:pPr lvl="0" algn="ctr"/>
              <a:r>
                <a:rPr lang="ru-RU" sz="1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Боится идти домой.</a:t>
              </a:r>
            </a:p>
            <a:p>
              <a:pPr lvl="0" algn="ctr"/>
              <a:r>
                <a:rPr lang="ru-RU" sz="1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Жалуется, что родители бьют.</a:t>
              </a:r>
            </a:p>
            <a:p>
              <a:pPr lvl="0" algn="ctr"/>
              <a:r>
                <a:rPr lang="ru-RU" sz="1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Часто смотрит в одну точку, ничего не видя вокруг.</a:t>
              </a:r>
            </a:p>
            <a:p>
              <a:pPr lvl="0" algn="ctr"/>
              <a:r>
                <a:rPr lang="ru-RU" sz="1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Путано отвечает на вопросы.</a:t>
              </a:r>
            </a:p>
            <a:p>
              <a:pPr lvl="0" algn="ctr"/>
              <a:r>
                <a:rPr lang="ru-RU" sz="1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Болезненно реагирует на плач других.</a:t>
              </a:r>
            </a:p>
            <a:p>
              <a:pPr lvl="0" algn="ctr"/>
              <a:r>
                <a:rPr lang="ru-RU" sz="1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Иногда ведет себя чрезмерно по-взрослому.</a:t>
              </a:r>
            </a:p>
            <a:p>
              <a:pPr lvl="0" algn="ctr"/>
              <a:r>
                <a:rPr lang="ru-RU" sz="1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Пытается манипулировать другими, чтобы привлечь к себе внимание.</a:t>
              </a:r>
            </a:p>
            <a:p>
              <a:pPr lvl="0" algn="ctr"/>
              <a:r>
                <a:rPr lang="ru-RU" sz="1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Имеет низкую самооценку.</a:t>
              </a:r>
            </a:p>
            <a:p>
              <a:pPr lvl="0" algn="ctr"/>
              <a:r>
                <a:rPr lang="ru-RU" sz="1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Необъяснимые изменения в поведении (прежде жизнерадостный ребёнок - теперь постоянно грустен, задумчив, замкнут).</a:t>
              </a:r>
            </a:p>
            <a:p>
              <a:pPr lvl="0" algn="ctr"/>
              <a:r>
                <a:rPr lang="ru-RU" sz="1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Побег из дома.</a:t>
              </a:r>
            </a:p>
            <a:p>
              <a:pPr lvl="0" algn="ctr"/>
              <a:r>
                <a:rPr lang="ru-RU" sz="1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Ношение неподходящей к погодным условиям одежды (чтобы скрыть кровоподтеки).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772" y="884957"/>
            <a:ext cx="9147359" cy="8988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ln w="9525">
                  <a:solidFill>
                    <a:srgbClr val="B1C4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Диагностика сексуального насилия</a:t>
            </a:r>
          </a:p>
        </p:txBody>
      </p:sp>
      <p:grpSp>
        <p:nvGrpSpPr>
          <p:cNvPr id="3" name="Group 173"/>
          <p:cNvGrpSpPr>
            <a:grpSpLocks/>
          </p:cNvGrpSpPr>
          <p:nvPr/>
        </p:nvGrpSpPr>
        <p:grpSpPr bwMode="auto">
          <a:xfrm>
            <a:off x="1811867" y="2186131"/>
            <a:ext cx="8585200" cy="4666428"/>
            <a:chOff x="1248" y="1350"/>
            <a:chExt cx="3060" cy="348"/>
          </a:xfrm>
        </p:grpSpPr>
        <p:sp>
          <p:nvSpPr>
            <p:cNvPr id="5" name="AutoShape 95"/>
            <p:cNvSpPr>
              <a:spLocks noChangeArrowheads="1"/>
            </p:cNvSpPr>
            <p:nvPr/>
          </p:nvSpPr>
          <p:spPr bwMode="gray">
            <a:xfrm>
              <a:off x="1248" y="1350"/>
              <a:ext cx="3060" cy="34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2268B4"/>
                </a:gs>
                <a:gs pos="100000">
                  <a:srgbClr val="99CC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" name="AutoShape 94"/>
            <p:cNvSpPr>
              <a:spLocks noChangeArrowheads="1"/>
            </p:cNvSpPr>
            <p:nvPr/>
          </p:nvSpPr>
          <p:spPr bwMode="gray">
            <a:xfrm>
              <a:off x="1303" y="1380"/>
              <a:ext cx="2969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1B9F3">
                    <a:alpha val="50000"/>
                  </a:srgbClr>
                </a:gs>
                <a:gs pos="100000">
                  <a:srgbClr val="1E52B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dirty="0"/>
            </a:p>
          </p:txBody>
        </p:sp>
        <p:sp>
          <p:nvSpPr>
            <p:cNvPr id="7" name="Text Box 42"/>
            <p:cNvSpPr txBox="1">
              <a:spLocks noChangeArrowheads="1"/>
            </p:cNvSpPr>
            <p:nvPr/>
          </p:nvSpPr>
          <p:spPr bwMode="gray">
            <a:xfrm>
              <a:off x="1511" y="1350"/>
              <a:ext cx="2529" cy="337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endPara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Особенности психического состояния и поведения ребёнка:</a:t>
              </a:r>
              <a:endParaRPr lang="ru-RU" sz="2400" dirty="0"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400" b="1" u="sng" dirty="0">
                  <a:latin typeface="Times New Roman" pitchFamily="18" charset="0"/>
                  <a:cs typeface="Times New Roman" pitchFamily="18" charset="0"/>
                </a:rPr>
                <a:t>Дети дошкольного возраста: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  <a:p>
              <a:pPr lvl="0" algn="ctr"/>
              <a:r>
                <a:rPr 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Регрессивное поведение (поступки, характерные для более младшего возраста).</a:t>
              </a:r>
            </a:p>
            <a:p>
              <a:pPr lvl="0" algn="ctr"/>
              <a:r>
                <a:rPr 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Несвойственные возрасту знания о сексуальном поведении, а также сексуально-агрессивные игры со сверстниками, игрушками или с самим собой.</a:t>
              </a:r>
            </a:p>
            <a:p>
              <a:pPr lvl="0" algn="ctr"/>
              <a:r>
                <a:rPr 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Боится оставаться один с кем-то.</a:t>
              </a:r>
            </a:p>
            <a:p>
              <a:pPr lvl="0" algn="ctr"/>
              <a:r>
                <a:rPr 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Жалуется взрослым на сексуальные посягательства.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0653" y="1037902"/>
            <a:ext cx="9147359" cy="8988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ln w="9525">
                  <a:solidFill>
                    <a:srgbClr val="B1C4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Диагностика сексуального насилия</a:t>
            </a:r>
          </a:p>
        </p:txBody>
      </p:sp>
      <p:grpSp>
        <p:nvGrpSpPr>
          <p:cNvPr id="4" name="Group 173"/>
          <p:cNvGrpSpPr>
            <a:grpSpLocks/>
          </p:cNvGrpSpPr>
          <p:nvPr/>
        </p:nvGrpSpPr>
        <p:grpSpPr bwMode="auto">
          <a:xfrm>
            <a:off x="1805080" y="2191572"/>
            <a:ext cx="8585200" cy="4666428"/>
            <a:chOff x="1248" y="1350"/>
            <a:chExt cx="3060" cy="348"/>
          </a:xfrm>
        </p:grpSpPr>
        <p:sp>
          <p:nvSpPr>
            <p:cNvPr id="5" name="AutoShape 95"/>
            <p:cNvSpPr>
              <a:spLocks noChangeArrowheads="1"/>
            </p:cNvSpPr>
            <p:nvPr/>
          </p:nvSpPr>
          <p:spPr bwMode="gray">
            <a:xfrm>
              <a:off x="1248" y="1350"/>
              <a:ext cx="3060" cy="34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2268B4"/>
                </a:gs>
                <a:gs pos="100000">
                  <a:srgbClr val="99CC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" name="AutoShape 94"/>
            <p:cNvSpPr>
              <a:spLocks noChangeArrowheads="1"/>
            </p:cNvSpPr>
            <p:nvPr/>
          </p:nvSpPr>
          <p:spPr bwMode="gray">
            <a:xfrm>
              <a:off x="1303" y="1380"/>
              <a:ext cx="2969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1B9F3">
                    <a:alpha val="50000"/>
                  </a:srgbClr>
                </a:gs>
                <a:gs pos="100000">
                  <a:srgbClr val="1E52B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dirty="0"/>
            </a:p>
          </p:txBody>
        </p:sp>
        <p:sp>
          <p:nvSpPr>
            <p:cNvPr id="7" name="Text Box 42"/>
            <p:cNvSpPr txBox="1">
              <a:spLocks noChangeArrowheads="1"/>
            </p:cNvSpPr>
            <p:nvPr/>
          </p:nvSpPr>
          <p:spPr bwMode="gray">
            <a:xfrm>
              <a:off x="1511" y="1393"/>
              <a:ext cx="2529" cy="25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400" b="1" u="sng" dirty="0" smtClean="0">
                  <a:latin typeface="Times New Roman" pitchFamily="18" charset="0"/>
                  <a:cs typeface="Times New Roman" pitchFamily="18" charset="0"/>
                </a:rPr>
                <a:t>Дети </a:t>
              </a:r>
              <a:r>
                <a:rPr lang="ru-RU" sz="2400" b="1" u="sng" dirty="0">
                  <a:latin typeface="Times New Roman" pitchFamily="18" charset="0"/>
                  <a:cs typeface="Times New Roman" pitchFamily="18" charset="0"/>
                </a:rPr>
                <a:t>младшего школьного возраста:</a:t>
              </a:r>
              <a:endParaRPr lang="ru-RU" sz="2400" b="1" dirty="0">
                <a:latin typeface="Times New Roman" pitchFamily="18" charset="0"/>
                <a:cs typeface="Times New Roman" pitchFamily="18" charset="0"/>
              </a:endParaRPr>
            </a:p>
            <a:p>
              <a:pPr lvl="0" algn="ctr"/>
              <a:r>
                <a:rPr 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Резкое ухудшение успеваемости.</a:t>
              </a:r>
            </a:p>
            <a:p>
              <a:pPr lvl="0" algn="ctr"/>
              <a:r>
                <a:rPr 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Неспособность концентрироваться.</a:t>
              </a:r>
            </a:p>
            <a:p>
              <a:pPr lvl="0" algn="ctr"/>
              <a:r>
                <a:rPr 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Несвойственные возрасту знания о половых вопросах, сексуально-окрашенное поведение.</a:t>
              </a:r>
            </a:p>
            <a:p>
              <a:pPr lvl="0" algn="ctr"/>
              <a:r>
                <a:rPr 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Гнев, агрессивное поведение.</a:t>
              </a:r>
            </a:p>
            <a:p>
              <a:pPr lvl="0" algn="ctr"/>
              <a:r>
                <a:rPr 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Ухудшение взаимоотношений со сверстниками и родителями, не являющимися насильниками.</a:t>
              </a:r>
            </a:p>
            <a:p>
              <a:pPr lvl="0" algn="ctr"/>
              <a:r>
                <a:rPr 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Деструктивное поведение.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7440" y="1055617"/>
            <a:ext cx="9147359" cy="898895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ln w="9525">
                  <a:solidFill>
                    <a:srgbClr val="B1C4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Диагностика сексуального насилия</a:t>
            </a:r>
          </a:p>
        </p:txBody>
      </p:sp>
      <p:grpSp>
        <p:nvGrpSpPr>
          <p:cNvPr id="3" name="Group 173"/>
          <p:cNvGrpSpPr>
            <a:grpSpLocks/>
          </p:cNvGrpSpPr>
          <p:nvPr/>
        </p:nvGrpSpPr>
        <p:grpSpPr bwMode="auto">
          <a:xfrm>
            <a:off x="1811867" y="2155650"/>
            <a:ext cx="8585200" cy="4867567"/>
            <a:chOff x="1248" y="1350"/>
            <a:chExt cx="3060" cy="363"/>
          </a:xfrm>
        </p:grpSpPr>
        <p:sp>
          <p:nvSpPr>
            <p:cNvPr id="5" name="AutoShape 95"/>
            <p:cNvSpPr>
              <a:spLocks noChangeArrowheads="1"/>
            </p:cNvSpPr>
            <p:nvPr/>
          </p:nvSpPr>
          <p:spPr bwMode="gray">
            <a:xfrm>
              <a:off x="1248" y="1350"/>
              <a:ext cx="3060" cy="34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2268B4"/>
                </a:gs>
                <a:gs pos="100000">
                  <a:srgbClr val="99CC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" name="AutoShape 94"/>
            <p:cNvSpPr>
              <a:spLocks noChangeArrowheads="1"/>
            </p:cNvSpPr>
            <p:nvPr/>
          </p:nvSpPr>
          <p:spPr bwMode="gray">
            <a:xfrm>
              <a:off x="1303" y="1380"/>
              <a:ext cx="2969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1B9F3">
                    <a:alpha val="50000"/>
                  </a:srgbClr>
                </a:gs>
                <a:gs pos="100000">
                  <a:srgbClr val="1E52B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dirty="0"/>
            </a:p>
          </p:txBody>
        </p:sp>
        <p:sp>
          <p:nvSpPr>
            <p:cNvPr id="7" name="Text Box 42"/>
            <p:cNvSpPr txBox="1">
              <a:spLocks noChangeArrowheads="1"/>
            </p:cNvSpPr>
            <p:nvPr/>
          </p:nvSpPr>
          <p:spPr bwMode="gray">
            <a:xfrm>
              <a:off x="1513" y="1364"/>
              <a:ext cx="2529" cy="34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2000" b="1" u="sng" dirty="0">
                  <a:latin typeface="Times New Roman" pitchFamily="18" charset="0"/>
                  <a:cs typeface="Times New Roman" pitchFamily="18" charset="0"/>
                </a:rPr>
                <a:t>Подростки:</a:t>
              </a:r>
              <a:endParaRPr lang="ru-RU" sz="2000" b="1" dirty="0">
                <a:latin typeface="Times New Roman" pitchFamily="18" charset="0"/>
                <a:cs typeface="Times New Roman" pitchFamily="18" charset="0"/>
              </a:endParaRPr>
            </a:p>
            <a:p>
              <a:pPr lvl="0" algn="ctr"/>
              <a:endPara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/>
              <a:r>
                <a:rPr lang="ru-RU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Низкая самооценка.</a:t>
              </a:r>
            </a:p>
            <a:p>
              <a:pPr lvl="0" algn="ctr"/>
              <a:r>
                <a:rPr lang="ru-RU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Агрессивное, </a:t>
              </a:r>
              <a:r>
                <a:rPr lang="ru-RU" sz="20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антисоциальное</a:t>
              </a:r>
              <a:r>
                <a:rPr lang="ru-RU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поведение.</a:t>
              </a:r>
            </a:p>
            <a:p>
              <a:pPr lvl="0" algn="ctr"/>
              <a:r>
                <a:rPr lang="ru-RU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Проблемы в школе.</a:t>
              </a:r>
            </a:p>
            <a:p>
              <a:pPr lvl="0" algn="ctr"/>
              <a:r>
                <a:rPr lang="ru-RU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Социальная изоляция.</a:t>
              </a:r>
            </a:p>
            <a:p>
              <a:pPr lvl="0" algn="ctr"/>
              <a:r>
                <a:rPr lang="ru-RU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Затруднения с половой идентификацией.</a:t>
              </a:r>
            </a:p>
            <a:p>
              <a:pPr lvl="0" algn="ctr"/>
              <a:r>
                <a:rPr lang="ru-RU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</a:t>
              </a:r>
              <a:r>
                <a:rPr lang="ru-RU" sz="2000" dirty="0" err="1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Сексуализированное</a:t>
              </a:r>
              <a:r>
                <a:rPr lang="ru-RU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 поведение.</a:t>
              </a:r>
            </a:p>
            <a:p>
              <a:pPr lvl="0" algn="ctr"/>
              <a:r>
                <a:rPr lang="ru-RU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Угрозы и попытки самоубийства.</a:t>
              </a:r>
            </a:p>
            <a:p>
              <a:pPr lvl="0" algn="ctr"/>
              <a:r>
                <a:rPr lang="ru-RU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Употребление алкоголя, наркотиков.</a:t>
              </a:r>
            </a:p>
            <a:p>
              <a:pPr lvl="0" algn="ctr"/>
              <a:r>
                <a:rPr lang="ru-RU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Проституция, беспорядочные половые связи.</a:t>
              </a:r>
            </a:p>
            <a:p>
              <a:pPr lvl="0" algn="ctr"/>
              <a:r>
                <a:rPr lang="ru-RU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Уходы из дома.</a:t>
              </a:r>
            </a:p>
            <a:p>
              <a:pPr lvl="0" algn="ctr"/>
              <a:r>
                <a:rPr lang="ru-RU" sz="20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Насилие (в том числе сексуальное) по отношению к более слабым.</a:t>
              </a:r>
            </a:p>
            <a:p>
              <a:pPr lvl="0" algn="ctr"/>
              <a:endParaRPr lang="ru-RU" sz="20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19049" y="855660"/>
            <a:ext cx="9147359" cy="2081822"/>
          </a:xfrm>
        </p:spPr>
        <p:txBody>
          <a:bodyPr>
            <a:normAutofit fontScale="90000"/>
          </a:bodyPr>
          <a:lstStyle/>
          <a:p>
            <a:pPr algn="ctr"/>
            <a:r>
              <a:rPr lang="ru-RU" sz="4800" b="1" dirty="0">
                <a:ln w="9525">
                  <a:solidFill>
                    <a:srgbClr val="B1C4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Телефон доверия </a:t>
            </a:r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/>
            </a:r>
            <a:b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</a:br>
            <a:r>
              <a:rPr lang="ru-RU" sz="4800" b="1" dirty="0">
                <a:solidFill>
                  <a:schemeClr val="bg1"/>
                </a:solidFill>
              </a:rPr>
              <a:t>8-800-2000-122</a:t>
            </a:r>
            <a:r>
              <a:rPr lang="ru-RU" sz="4800" b="1" dirty="0"/>
              <a:t/>
            </a:r>
            <a:br>
              <a:rPr lang="ru-RU" sz="4800" b="1" dirty="0"/>
            </a:br>
            <a:endParaRPr lang="ru-RU" sz="4800" b="1" dirty="0">
              <a:ln w="9525">
                <a:solidFill>
                  <a:schemeClr val="bg1"/>
                </a:solidFill>
                <a:prstDash val="solid"/>
              </a:ln>
              <a:solidFill>
                <a:schemeClr val="bg1"/>
              </a:solidFill>
              <a:effectLst>
                <a:outerShdw blurRad="12700" dist="38100" dir="2700000" algn="tl" rotWithShape="0">
                  <a:schemeClr val="accent5">
                    <a:lumMod val="60000"/>
                    <a:lumOff val="40000"/>
                  </a:schemeClr>
                </a:outerShdw>
              </a:effectLst>
              <a:latin typeface="+mn-lt"/>
            </a:endParaRPr>
          </a:p>
        </p:txBody>
      </p:sp>
      <p:grpSp>
        <p:nvGrpSpPr>
          <p:cNvPr id="3" name="Group 173"/>
          <p:cNvGrpSpPr>
            <a:grpSpLocks/>
          </p:cNvGrpSpPr>
          <p:nvPr/>
        </p:nvGrpSpPr>
        <p:grpSpPr bwMode="auto">
          <a:xfrm>
            <a:off x="1522889" y="1896571"/>
            <a:ext cx="9143519" cy="4666428"/>
            <a:chOff x="1145" y="1350"/>
            <a:chExt cx="3259" cy="348"/>
          </a:xfrm>
        </p:grpSpPr>
        <p:sp>
          <p:nvSpPr>
            <p:cNvPr id="5" name="AutoShape 95"/>
            <p:cNvSpPr>
              <a:spLocks noChangeArrowheads="1"/>
            </p:cNvSpPr>
            <p:nvPr/>
          </p:nvSpPr>
          <p:spPr bwMode="gray">
            <a:xfrm>
              <a:off x="1248" y="1350"/>
              <a:ext cx="3060" cy="34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2268B4"/>
                </a:gs>
                <a:gs pos="100000">
                  <a:srgbClr val="99CC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" name="AutoShape 94"/>
            <p:cNvSpPr>
              <a:spLocks noChangeArrowheads="1"/>
            </p:cNvSpPr>
            <p:nvPr/>
          </p:nvSpPr>
          <p:spPr bwMode="gray">
            <a:xfrm>
              <a:off x="1145" y="1350"/>
              <a:ext cx="3259" cy="330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1B9F3">
                    <a:alpha val="50000"/>
                  </a:srgbClr>
                </a:gs>
                <a:gs pos="100000">
                  <a:srgbClr val="1E52B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r>
                <a:rPr lang="en-US" sz="2000" b="1" dirty="0">
                  <a:solidFill>
                    <a:schemeClr val="bg1"/>
                  </a:solidFill>
                </a:rPr>
                <a:t>https://telefon-doveria.ru/</a:t>
              </a:r>
              <a:r>
                <a:rPr lang="ru-RU" sz="4000" b="1" dirty="0">
                  <a:solidFill>
                    <a:schemeClr val="bg1"/>
                  </a:solidFill>
                </a:rPr>
                <a:t/>
              </a:r>
              <a:br>
                <a:rPr lang="ru-RU" sz="4000" b="1" dirty="0">
                  <a:solidFill>
                    <a:schemeClr val="bg1"/>
                  </a:solidFill>
                </a:rPr>
              </a:br>
              <a:endParaRPr lang="ru-RU" sz="2000" b="1" dirty="0" smtClean="0">
                <a:solidFill>
                  <a:schemeClr val="bg1"/>
                </a:solidFill>
              </a:endParaRPr>
            </a:p>
            <a:p>
              <a:pPr algn="ctr"/>
              <a:endParaRPr lang="ru-RU" sz="2000" b="1" dirty="0">
                <a:solidFill>
                  <a:schemeClr val="bg1"/>
                </a:solidFill>
              </a:endParaRPr>
            </a:p>
            <a:p>
              <a:pPr algn="ctr"/>
              <a:endParaRPr lang="ru-RU" sz="2000" b="1" dirty="0" smtClean="0">
                <a:solidFill>
                  <a:schemeClr val="bg1"/>
                </a:solidFill>
              </a:endParaRPr>
            </a:p>
            <a:p>
              <a:pPr algn="ctr"/>
              <a:r>
                <a:rPr lang="ru-RU" sz="2000" b="1" dirty="0" smtClean="0">
                  <a:solidFill>
                    <a:schemeClr val="bg1"/>
                  </a:solidFill>
                </a:rPr>
                <a:t>Телефон </a:t>
              </a:r>
              <a:r>
                <a:rPr lang="ru-RU" sz="2000" b="1" dirty="0">
                  <a:solidFill>
                    <a:schemeClr val="bg1"/>
                  </a:solidFill>
                </a:rPr>
                <a:t>доверия создан для оказания </a:t>
              </a: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психологической помощи детям, </a:t>
              </a: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подросткам и их родителям в трудных жизненных ситуациях.</a:t>
              </a:r>
            </a:p>
            <a:p>
              <a:pPr algn="ctr"/>
              <a:r>
                <a:rPr lang="ru-RU" sz="2000" b="1" dirty="0">
                  <a:solidFill>
                    <a:schemeClr val="bg1"/>
                  </a:solidFill>
                </a:rPr>
                <a:t>Звонок бесплатный и анонимный.</a:t>
              </a:r>
            </a:p>
            <a:p>
              <a:pPr algn="ctr"/>
              <a:endParaRPr lang="ru-RU" sz="2000" dirty="0"/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786147"/>
            <a:ext cx="12192000" cy="89889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rgbClr val="B1C4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Насилие = жестокость</a:t>
            </a:r>
          </a:p>
        </p:txBody>
      </p:sp>
      <p:grpSp>
        <p:nvGrpSpPr>
          <p:cNvPr id="3" name="Group 173"/>
          <p:cNvGrpSpPr>
            <a:grpSpLocks/>
          </p:cNvGrpSpPr>
          <p:nvPr/>
        </p:nvGrpSpPr>
        <p:grpSpPr bwMode="auto">
          <a:xfrm>
            <a:off x="2685886" y="1896534"/>
            <a:ext cx="6813674" cy="1495188"/>
            <a:chOff x="1248" y="1350"/>
            <a:chExt cx="3060" cy="348"/>
          </a:xfrm>
        </p:grpSpPr>
        <p:sp>
          <p:nvSpPr>
            <p:cNvPr id="707" name="AutoShape 95"/>
            <p:cNvSpPr>
              <a:spLocks noChangeArrowheads="1"/>
            </p:cNvSpPr>
            <p:nvPr/>
          </p:nvSpPr>
          <p:spPr bwMode="gray">
            <a:xfrm>
              <a:off x="1248" y="1350"/>
              <a:ext cx="3060" cy="34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2268B4"/>
                </a:gs>
                <a:gs pos="100000">
                  <a:srgbClr val="99CC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08" name="AutoShape 94"/>
            <p:cNvSpPr>
              <a:spLocks noChangeArrowheads="1"/>
            </p:cNvSpPr>
            <p:nvPr/>
          </p:nvSpPr>
          <p:spPr bwMode="gray">
            <a:xfrm>
              <a:off x="1303" y="1380"/>
              <a:ext cx="2969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1B9F3">
                    <a:alpha val="50000"/>
                  </a:srgbClr>
                </a:gs>
                <a:gs pos="100000">
                  <a:srgbClr val="1E52B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09" name="Text Box 42"/>
            <p:cNvSpPr txBox="1">
              <a:spLocks noChangeArrowheads="1"/>
            </p:cNvSpPr>
            <p:nvPr/>
          </p:nvSpPr>
          <p:spPr bwMode="gray">
            <a:xfrm>
              <a:off x="1457" y="1380"/>
              <a:ext cx="2640" cy="279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2400" dirty="0">
                  <a:solidFill>
                    <a:srgbClr val="FFFFFF"/>
                  </a:solidFill>
                </a:rPr>
                <a:t>Объектами насилия в семье почти всегда выступают слабые и беззащитные члены семьи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4" name="Group 174"/>
          <p:cNvGrpSpPr>
            <a:grpSpLocks/>
          </p:cNvGrpSpPr>
          <p:nvPr/>
        </p:nvGrpSpPr>
        <p:grpSpPr bwMode="auto">
          <a:xfrm>
            <a:off x="3661707" y="3814705"/>
            <a:ext cx="4857750" cy="552450"/>
            <a:chOff x="1260" y="1794"/>
            <a:chExt cx="3060" cy="348"/>
          </a:xfrm>
        </p:grpSpPr>
        <p:sp>
          <p:nvSpPr>
            <p:cNvPr id="711" name="AutoShape 109"/>
            <p:cNvSpPr>
              <a:spLocks noChangeArrowheads="1"/>
            </p:cNvSpPr>
            <p:nvPr/>
          </p:nvSpPr>
          <p:spPr bwMode="gray">
            <a:xfrm>
              <a:off x="1260" y="1794"/>
              <a:ext cx="3060" cy="34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2268B4"/>
                </a:gs>
                <a:gs pos="100000">
                  <a:srgbClr val="99CC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12" name="AutoShape 110"/>
            <p:cNvSpPr>
              <a:spLocks noChangeArrowheads="1"/>
            </p:cNvSpPr>
            <p:nvPr/>
          </p:nvSpPr>
          <p:spPr bwMode="gray">
            <a:xfrm>
              <a:off x="1315" y="1824"/>
              <a:ext cx="2969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1B9F3">
                    <a:alpha val="50000"/>
                  </a:srgbClr>
                </a:gs>
                <a:gs pos="100000">
                  <a:srgbClr val="1E52B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13" name="Text Box 111"/>
            <p:cNvSpPr txBox="1">
              <a:spLocks noChangeArrowheads="1"/>
            </p:cNvSpPr>
            <p:nvPr/>
          </p:nvSpPr>
          <p:spPr bwMode="gray">
            <a:xfrm>
              <a:off x="1404" y="1824"/>
              <a:ext cx="2640" cy="28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2400" dirty="0">
                  <a:solidFill>
                    <a:srgbClr val="FFFFFF"/>
                  </a:solidFill>
                </a:rPr>
                <a:t>Супруга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175"/>
          <p:cNvGrpSpPr>
            <a:grpSpLocks/>
          </p:cNvGrpSpPr>
          <p:nvPr/>
        </p:nvGrpSpPr>
        <p:grpSpPr bwMode="auto">
          <a:xfrm>
            <a:off x="3642657" y="4529080"/>
            <a:ext cx="4857750" cy="552450"/>
            <a:chOff x="1248" y="2244"/>
            <a:chExt cx="3060" cy="348"/>
          </a:xfrm>
        </p:grpSpPr>
        <p:sp>
          <p:nvSpPr>
            <p:cNvPr id="715" name="AutoShape 125"/>
            <p:cNvSpPr>
              <a:spLocks noChangeArrowheads="1"/>
            </p:cNvSpPr>
            <p:nvPr/>
          </p:nvSpPr>
          <p:spPr bwMode="gray">
            <a:xfrm>
              <a:off x="1248" y="2244"/>
              <a:ext cx="3060" cy="34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2268B4"/>
                </a:gs>
                <a:gs pos="100000">
                  <a:srgbClr val="99CC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16" name="AutoShape 126"/>
            <p:cNvSpPr>
              <a:spLocks noChangeArrowheads="1"/>
            </p:cNvSpPr>
            <p:nvPr/>
          </p:nvSpPr>
          <p:spPr bwMode="gray">
            <a:xfrm>
              <a:off x="1303" y="2274"/>
              <a:ext cx="2969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1B9F3">
                    <a:alpha val="50000"/>
                  </a:srgbClr>
                </a:gs>
                <a:gs pos="100000">
                  <a:srgbClr val="1E52B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17" name="Text Box 127"/>
            <p:cNvSpPr txBox="1">
              <a:spLocks noChangeArrowheads="1"/>
            </p:cNvSpPr>
            <p:nvPr/>
          </p:nvSpPr>
          <p:spPr bwMode="gray">
            <a:xfrm>
              <a:off x="1392" y="2274"/>
              <a:ext cx="2640" cy="28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2400" dirty="0">
                  <a:solidFill>
                    <a:srgbClr val="FFFFFF"/>
                  </a:solidFill>
                </a:rPr>
                <a:t>Пожилые родители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176"/>
          <p:cNvGrpSpPr>
            <a:grpSpLocks/>
          </p:cNvGrpSpPr>
          <p:nvPr/>
        </p:nvGrpSpPr>
        <p:grpSpPr bwMode="auto">
          <a:xfrm>
            <a:off x="3642657" y="5291080"/>
            <a:ext cx="4857750" cy="552450"/>
            <a:chOff x="1248" y="2724"/>
            <a:chExt cx="3060" cy="348"/>
          </a:xfrm>
        </p:grpSpPr>
        <p:sp>
          <p:nvSpPr>
            <p:cNvPr id="719" name="AutoShape 141"/>
            <p:cNvSpPr>
              <a:spLocks noChangeArrowheads="1"/>
            </p:cNvSpPr>
            <p:nvPr/>
          </p:nvSpPr>
          <p:spPr bwMode="gray">
            <a:xfrm>
              <a:off x="1248" y="2724"/>
              <a:ext cx="3060" cy="34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2268B4"/>
                </a:gs>
                <a:gs pos="100000">
                  <a:srgbClr val="99CC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20" name="AutoShape 142"/>
            <p:cNvSpPr>
              <a:spLocks noChangeArrowheads="1"/>
            </p:cNvSpPr>
            <p:nvPr/>
          </p:nvSpPr>
          <p:spPr bwMode="gray">
            <a:xfrm>
              <a:off x="1303" y="2754"/>
              <a:ext cx="2969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1B9F3">
                    <a:alpha val="50000"/>
                  </a:srgbClr>
                </a:gs>
                <a:gs pos="100000">
                  <a:srgbClr val="1E52B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21" name="Text Box 143"/>
            <p:cNvSpPr txBox="1">
              <a:spLocks noChangeArrowheads="1"/>
            </p:cNvSpPr>
            <p:nvPr/>
          </p:nvSpPr>
          <p:spPr bwMode="gray">
            <a:xfrm>
              <a:off x="1392" y="2754"/>
              <a:ext cx="2640" cy="28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2400" dirty="0">
                  <a:solidFill>
                    <a:srgbClr val="FFFFFF"/>
                  </a:solidFill>
                </a:rPr>
                <a:t>Дети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1" y="378575"/>
            <a:ext cx="9147359" cy="89889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chemeClr val="bg1"/>
                  </a:solidFill>
                  <a:prstDash val="solid"/>
                </a:ln>
                <a:solidFill>
                  <a:schemeClr val="bg1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Насилие = жестокость</a:t>
            </a:r>
          </a:p>
        </p:txBody>
      </p:sp>
      <p:grpSp>
        <p:nvGrpSpPr>
          <p:cNvPr id="3" name="Group 173"/>
          <p:cNvGrpSpPr>
            <a:grpSpLocks/>
          </p:cNvGrpSpPr>
          <p:nvPr/>
        </p:nvGrpSpPr>
        <p:grpSpPr bwMode="auto">
          <a:xfrm>
            <a:off x="2685886" y="1896533"/>
            <a:ext cx="6813674" cy="1697124"/>
            <a:chOff x="1248" y="1350"/>
            <a:chExt cx="3060" cy="395"/>
          </a:xfrm>
        </p:grpSpPr>
        <p:sp>
          <p:nvSpPr>
            <p:cNvPr id="707" name="AutoShape 95"/>
            <p:cNvSpPr>
              <a:spLocks noChangeArrowheads="1"/>
            </p:cNvSpPr>
            <p:nvPr/>
          </p:nvSpPr>
          <p:spPr bwMode="gray">
            <a:xfrm>
              <a:off x="1248" y="1350"/>
              <a:ext cx="3060" cy="34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2268B4"/>
                </a:gs>
                <a:gs pos="100000">
                  <a:srgbClr val="99CC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08" name="AutoShape 94"/>
            <p:cNvSpPr>
              <a:spLocks noChangeArrowheads="1"/>
            </p:cNvSpPr>
            <p:nvPr/>
          </p:nvSpPr>
          <p:spPr bwMode="gray">
            <a:xfrm>
              <a:off x="1303" y="1380"/>
              <a:ext cx="2969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1B9F3">
                    <a:alpha val="50000"/>
                  </a:srgbClr>
                </a:gs>
                <a:gs pos="100000">
                  <a:srgbClr val="1E52B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09" name="Text Box 42"/>
            <p:cNvSpPr txBox="1">
              <a:spLocks noChangeArrowheads="1"/>
            </p:cNvSpPr>
            <p:nvPr/>
          </p:nvSpPr>
          <p:spPr bwMode="gray">
            <a:xfrm>
              <a:off x="1457" y="1380"/>
              <a:ext cx="2640" cy="36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2400" dirty="0">
                  <a:solidFill>
                    <a:schemeClr val="bg1"/>
                  </a:solidFill>
                </a:rPr>
                <a:t>Насилие в отношении детей является, по своему содержанию, жестоким обращением с ребёнком и имеет 3 формы:</a:t>
              </a:r>
              <a:endParaRPr lang="en-US" sz="2400" b="1" dirty="0">
                <a:solidFill>
                  <a:schemeClr val="bg1"/>
                </a:solidFill>
              </a:endParaRPr>
            </a:p>
          </p:txBody>
        </p:sp>
      </p:grpSp>
      <p:grpSp>
        <p:nvGrpSpPr>
          <p:cNvPr id="4" name="Group 174"/>
          <p:cNvGrpSpPr>
            <a:grpSpLocks/>
          </p:cNvGrpSpPr>
          <p:nvPr/>
        </p:nvGrpSpPr>
        <p:grpSpPr bwMode="auto">
          <a:xfrm>
            <a:off x="3661707" y="3814705"/>
            <a:ext cx="4857750" cy="552450"/>
            <a:chOff x="1260" y="1794"/>
            <a:chExt cx="3060" cy="348"/>
          </a:xfrm>
        </p:grpSpPr>
        <p:sp>
          <p:nvSpPr>
            <p:cNvPr id="711" name="AutoShape 109"/>
            <p:cNvSpPr>
              <a:spLocks noChangeArrowheads="1"/>
            </p:cNvSpPr>
            <p:nvPr/>
          </p:nvSpPr>
          <p:spPr bwMode="gray">
            <a:xfrm>
              <a:off x="1260" y="1794"/>
              <a:ext cx="3060" cy="34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2268B4"/>
                </a:gs>
                <a:gs pos="100000">
                  <a:srgbClr val="99CC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12" name="AutoShape 110"/>
            <p:cNvSpPr>
              <a:spLocks noChangeArrowheads="1"/>
            </p:cNvSpPr>
            <p:nvPr/>
          </p:nvSpPr>
          <p:spPr bwMode="gray">
            <a:xfrm>
              <a:off x="1304" y="1824"/>
              <a:ext cx="2969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1B9F3">
                    <a:alpha val="50000"/>
                  </a:srgbClr>
                </a:gs>
                <a:gs pos="100000">
                  <a:srgbClr val="1E52B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13" name="Text Box 111"/>
            <p:cNvSpPr txBox="1">
              <a:spLocks noChangeArrowheads="1"/>
            </p:cNvSpPr>
            <p:nvPr/>
          </p:nvSpPr>
          <p:spPr bwMode="gray">
            <a:xfrm>
              <a:off x="1404" y="1824"/>
              <a:ext cx="2640" cy="28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2400" dirty="0">
                  <a:solidFill>
                    <a:srgbClr val="FFFFFF"/>
                  </a:solidFill>
                </a:rPr>
                <a:t>Психическое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5" name="Group 175"/>
          <p:cNvGrpSpPr>
            <a:grpSpLocks/>
          </p:cNvGrpSpPr>
          <p:nvPr/>
        </p:nvGrpSpPr>
        <p:grpSpPr bwMode="auto">
          <a:xfrm>
            <a:off x="3659591" y="4529080"/>
            <a:ext cx="4857750" cy="552450"/>
            <a:chOff x="1248" y="2244"/>
            <a:chExt cx="3060" cy="348"/>
          </a:xfrm>
        </p:grpSpPr>
        <p:sp>
          <p:nvSpPr>
            <p:cNvPr id="715" name="AutoShape 125"/>
            <p:cNvSpPr>
              <a:spLocks noChangeArrowheads="1"/>
            </p:cNvSpPr>
            <p:nvPr/>
          </p:nvSpPr>
          <p:spPr bwMode="gray">
            <a:xfrm>
              <a:off x="1248" y="2244"/>
              <a:ext cx="3060" cy="34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2268B4"/>
                </a:gs>
                <a:gs pos="100000">
                  <a:srgbClr val="99CC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16" name="AutoShape 126"/>
            <p:cNvSpPr>
              <a:spLocks noChangeArrowheads="1"/>
            </p:cNvSpPr>
            <p:nvPr/>
          </p:nvSpPr>
          <p:spPr bwMode="gray">
            <a:xfrm>
              <a:off x="1303" y="2274"/>
              <a:ext cx="2969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1B9F3">
                    <a:alpha val="50000"/>
                  </a:srgbClr>
                </a:gs>
                <a:gs pos="100000">
                  <a:srgbClr val="1E52B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17" name="Text Box 127"/>
            <p:cNvSpPr txBox="1">
              <a:spLocks noChangeArrowheads="1"/>
            </p:cNvSpPr>
            <p:nvPr/>
          </p:nvSpPr>
          <p:spPr bwMode="gray">
            <a:xfrm>
              <a:off x="1456" y="2274"/>
              <a:ext cx="2640" cy="28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2400" dirty="0">
                  <a:solidFill>
                    <a:srgbClr val="FFFFFF"/>
                  </a:solidFill>
                </a:rPr>
                <a:t>Физическое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</p:grpSp>
      <p:grpSp>
        <p:nvGrpSpPr>
          <p:cNvPr id="6" name="Group 176"/>
          <p:cNvGrpSpPr>
            <a:grpSpLocks/>
          </p:cNvGrpSpPr>
          <p:nvPr/>
        </p:nvGrpSpPr>
        <p:grpSpPr bwMode="auto">
          <a:xfrm>
            <a:off x="3659591" y="5291080"/>
            <a:ext cx="4857750" cy="552450"/>
            <a:chOff x="1248" y="2724"/>
            <a:chExt cx="3060" cy="348"/>
          </a:xfrm>
        </p:grpSpPr>
        <p:sp>
          <p:nvSpPr>
            <p:cNvPr id="719" name="AutoShape 141"/>
            <p:cNvSpPr>
              <a:spLocks noChangeArrowheads="1"/>
            </p:cNvSpPr>
            <p:nvPr/>
          </p:nvSpPr>
          <p:spPr bwMode="gray">
            <a:xfrm>
              <a:off x="1248" y="2724"/>
              <a:ext cx="3060" cy="34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2268B4"/>
                </a:gs>
                <a:gs pos="100000">
                  <a:srgbClr val="99CC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20" name="AutoShape 142"/>
            <p:cNvSpPr>
              <a:spLocks noChangeArrowheads="1"/>
            </p:cNvSpPr>
            <p:nvPr/>
          </p:nvSpPr>
          <p:spPr bwMode="gray">
            <a:xfrm>
              <a:off x="1292" y="2754"/>
              <a:ext cx="2969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1B9F3">
                    <a:alpha val="50000"/>
                  </a:srgbClr>
                </a:gs>
                <a:gs pos="100000">
                  <a:srgbClr val="1E52B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721" name="Text Box 143"/>
            <p:cNvSpPr txBox="1">
              <a:spLocks noChangeArrowheads="1"/>
            </p:cNvSpPr>
            <p:nvPr/>
          </p:nvSpPr>
          <p:spPr bwMode="gray">
            <a:xfrm>
              <a:off x="1467" y="2754"/>
              <a:ext cx="2640" cy="28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/>
            <a:p>
              <a:pPr algn="ctr"/>
              <a:r>
                <a:rPr lang="ru-RU" sz="2400" dirty="0">
                  <a:solidFill>
                    <a:srgbClr val="FFFFFF"/>
                  </a:solidFill>
                </a:rPr>
                <a:t>Сексуальное</a:t>
              </a:r>
              <a:endParaRPr lang="en-US" sz="2400" dirty="0">
                <a:solidFill>
                  <a:srgbClr val="FFFFFF"/>
                </a:solidFill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0787" y="769678"/>
            <a:ext cx="9147359" cy="89889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rgbClr val="B1C4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Физическое насилие</a:t>
            </a:r>
          </a:p>
        </p:txBody>
      </p:sp>
      <p:grpSp>
        <p:nvGrpSpPr>
          <p:cNvPr id="24" name="Group 173"/>
          <p:cNvGrpSpPr>
            <a:grpSpLocks/>
          </p:cNvGrpSpPr>
          <p:nvPr/>
        </p:nvGrpSpPr>
        <p:grpSpPr bwMode="auto">
          <a:xfrm>
            <a:off x="1811867" y="1896530"/>
            <a:ext cx="8585200" cy="4666420"/>
            <a:chOff x="1248" y="1350"/>
            <a:chExt cx="3060" cy="348"/>
          </a:xfrm>
        </p:grpSpPr>
        <p:sp>
          <p:nvSpPr>
            <p:cNvPr id="25" name="AutoShape 95"/>
            <p:cNvSpPr>
              <a:spLocks noChangeArrowheads="1"/>
            </p:cNvSpPr>
            <p:nvPr/>
          </p:nvSpPr>
          <p:spPr bwMode="gray">
            <a:xfrm>
              <a:off x="1248" y="1350"/>
              <a:ext cx="3060" cy="34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2268B4"/>
                </a:gs>
                <a:gs pos="100000">
                  <a:srgbClr val="99CC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6" name="AutoShape 94"/>
            <p:cNvSpPr>
              <a:spLocks noChangeArrowheads="1"/>
            </p:cNvSpPr>
            <p:nvPr/>
          </p:nvSpPr>
          <p:spPr bwMode="gray">
            <a:xfrm>
              <a:off x="1303" y="1380"/>
              <a:ext cx="2969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1B9F3">
                    <a:alpha val="50000"/>
                  </a:srgbClr>
                </a:gs>
                <a:gs pos="100000">
                  <a:srgbClr val="1E52B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dirty="0"/>
            </a:p>
          </p:txBody>
        </p:sp>
        <p:sp>
          <p:nvSpPr>
            <p:cNvPr id="27" name="Text Box 42"/>
            <p:cNvSpPr txBox="1">
              <a:spLocks noChangeArrowheads="1"/>
            </p:cNvSpPr>
            <p:nvPr/>
          </p:nvSpPr>
          <p:spPr bwMode="gray">
            <a:xfrm>
              <a:off x="1517" y="1414"/>
              <a:ext cx="2529" cy="275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indent="541338" algn="just"/>
              <a:r>
                <a:rPr lang="ru-RU" b="1" dirty="0"/>
                <a:t>ФИЗИЧЕСКОЕ НАСИЛИЕ </a:t>
              </a:r>
              <a:r>
                <a:rPr lang="ru-RU" b="1" dirty="0">
                  <a:solidFill>
                    <a:schemeClr val="bg1"/>
                  </a:solidFill>
                </a:rPr>
                <a:t>- это любое неслучайное нанесение телесных повреждений ребёнку в возрасте до 18 лет родителем или лицом, осуществляющим опеку. К физическому насилию относят также случаи, когда родители умышленно не предотвращают возможности причинении телесных повреждений</a:t>
              </a:r>
              <a:r>
                <a:rPr lang="ru-RU" dirty="0">
                  <a:solidFill>
                    <a:schemeClr val="bg1"/>
                  </a:solidFill>
                </a:rPr>
                <a:t>.</a:t>
              </a:r>
            </a:p>
            <a:p>
              <a:pPr indent="541338" algn="just"/>
              <a:r>
                <a:rPr lang="ru-RU" dirty="0">
                  <a:solidFill>
                    <a:schemeClr val="bg1"/>
                  </a:solidFill>
                </a:rPr>
                <a:t>Ряд различных видов жестокости представляет такую картину: избиение; привязывание к стулу, кровати; запирание в темной комнате, лишение пищи и питья; принуждение к неудобным длительным позам; стояние на коленях на полу на рассыпанной крупе; пытки; принуждение к пьянству, курению и другим пагубным пристрастиям; систематическое запугивание, изощренные виды жестокости.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30787" y="897309"/>
            <a:ext cx="9147359" cy="89889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rgbClr val="B1C4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Психическое насилие</a:t>
            </a:r>
          </a:p>
        </p:txBody>
      </p:sp>
      <p:grpSp>
        <p:nvGrpSpPr>
          <p:cNvPr id="3" name="Group 173"/>
          <p:cNvGrpSpPr>
            <a:grpSpLocks/>
          </p:cNvGrpSpPr>
          <p:nvPr/>
        </p:nvGrpSpPr>
        <p:grpSpPr bwMode="auto">
          <a:xfrm>
            <a:off x="1811867" y="1896536"/>
            <a:ext cx="8585200" cy="4666421"/>
            <a:chOff x="1248" y="1350"/>
            <a:chExt cx="3060" cy="348"/>
          </a:xfrm>
        </p:grpSpPr>
        <p:sp>
          <p:nvSpPr>
            <p:cNvPr id="25" name="AutoShape 95"/>
            <p:cNvSpPr>
              <a:spLocks noChangeArrowheads="1"/>
            </p:cNvSpPr>
            <p:nvPr/>
          </p:nvSpPr>
          <p:spPr bwMode="gray">
            <a:xfrm>
              <a:off x="1248" y="1350"/>
              <a:ext cx="3060" cy="34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2268B4"/>
                </a:gs>
                <a:gs pos="100000">
                  <a:srgbClr val="99CC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6" name="AutoShape 94"/>
            <p:cNvSpPr>
              <a:spLocks noChangeArrowheads="1"/>
            </p:cNvSpPr>
            <p:nvPr/>
          </p:nvSpPr>
          <p:spPr bwMode="gray">
            <a:xfrm>
              <a:off x="1303" y="1380"/>
              <a:ext cx="2969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1B9F3">
                    <a:alpha val="50000"/>
                  </a:srgbClr>
                </a:gs>
                <a:gs pos="100000">
                  <a:srgbClr val="1E52B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dirty="0"/>
            </a:p>
          </p:txBody>
        </p:sp>
        <p:sp>
          <p:nvSpPr>
            <p:cNvPr id="27" name="Text Box 42"/>
            <p:cNvSpPr txBox="1">
              <a:spLocks noChangeArrowheads="1"/>
            </p:cNvSpPr>
            <p:nvPr/>
          </p:nvSpPr>
          <p:spPr bwMode="gray">
            <a:xfrm>
              <a:off x="1522" y="1446"/>
              <a:ext cx="2529" cy="151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indent="541338" algn="just"/>
              <a:r>
                <a:rPr lang="ru-RU" b="1" dirty="0">
                  <a:solidFill>
                    <a:schemeClr val="bg1"/>
                  </a:solidFill>
                </a:rPr>
                <a:t>ЭМОЦИОНАЛЬНОЕ (ПСИХОЛОГИЧЕСКОЕ) НАСИЛИЕ – это хронические формы поведения, при которых ребёнка унижают, оскорбляют, высмеивают, тем самым нарушая нормальное развитие его эмоциональной сферы. Психологическое насилие включает в себя продолжающееся, длительное и распространяющееся поведение</a:t>
              </a:r>
              <a:r>
                <a:rPr lang="ru-RU" dirty="0">
                  <a:solidFill>
                    <a:schemeClr val="bg1"/>
                  </a:solidFill>
                </a:rPr>
                <a:t>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3772" y="870484"/>
            <a:ext cx="9147359" cy="898895"/>
          </a:xfrm>
        </p:spPr>
        <p:txBody>
          <a:bodyPr>
            <a:normAutofit/>
          </a:bodyPr>
          <a:lstStyle/>
          <a:p>
            <a:pPr algn="ctr"/>
            <a:r>
              <a:rPr lang="ru-RU" sz="4800" b="1" dirty="0">
                <a:ln w="9525">
                  <a:solidFill>
                    <a:srgbClr val="B1C4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Сексуальное насилие</a:t>
            </a:r>
          </a:p>
        </p:txBody>
      </p:sp>
      <p:grpSp>
        <p:nvGrpSpPr>
          <p:cNvPr id="3" name="Group 173"/>
          <p:cNvGrpSpPr>
            <a:grpSpLocks/>
          </p:cNvGrpSpPr>
          <p:nvPr/>
        </p:nvGrpSpPr>
        <p:grpSpPr bwMode="auto">
          <a:xfrm>
            <a:off x="1811867" y="1896530"/>
            <a:ext cx="8585200" cy="4666420"/>
            <a:chOff x="1248" y="1350"/>
            <a:chExt cx="3060" cy="348"/>
          </a:xfrm>
        </p:grpSpPr>
        <p:sp>
          <p:nvSpPr>
            <p:cNvPr id="25" name="AutoShape 95"/>
            <p:cNvSpPr>
              <a:spLocks noChangeArrowheads="1"/>
            </p:cNvSpPr>
            <p:nvPr/>
          </p:nvSpPr>
          <p:spPr bwMode="gray">
            <a:xfrm>
              <a:off x="1248" y="1350"/>
              <a:ext cx="3060" cy="34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2268B4"/>
                </a:gs>
                <a:gs pos="100000">
                  <a:srgbClr val="99CC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26" name="AutoShape 94"/>
            <p:cNvSpPr>
              <a:spLocks noChangeArrowheads="1"/>
            </p:cNvSpPr>
            <p:nvPr/>
          </p:nvSpPr>
          <p:spPr bwMode="gray">
            <a:xfrm>
              <a:off x="1303" y="1380"/>
              <a:ext cx="2969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1B9F3">
                    <a:alpha val="50000"/>
                  </a:srgbClr>
                </a:gs>
                <a:gs pos="100000">
                  <a:srgbClr val="1E52B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dirty="0"/>
            </a:p>
          </p:txBody>
        </p:sp>
        <p:sp>
          <p:nvSpPr>
            <p:cNvPr id="27" name="Text Box 42"/>
            <p:cNvSpPr txBox="1">
              <a:spLocks noChangeArrowheads="1"/>
            </p:cNvSpPr>
            <p:nvPr/>
          </p:nvSpPr>
          <p:spPr bwMode="gray">
            <a:xfrm>
              <a:off x="1511" y="1425"/>
              <a:ext cx="2529" cy="20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indent="627063" algn="just"/>
              <a:r>
                <a:rPr lang="ru-RU" sz="2400" b="1" dirty="0"/>
                <a:t>СЕКСУАЛЬНОЕ НАСИЛИЕ </a:t>
              </a:r>
              <a:r>
                <a:rPr lang="ru-RU" sz="2400" b="1" dirty="0">
                  <a:solidFill>
                    <a:schemeClr val="bg1"/>
                  </a:solidFill>
                </a:rPr>
                <a:t>— это использование ребёнка и подростка другим лицом для получения сексуального удовлетворения</a:t>
              </a:r>
              <a:r>
                <a:rPr lang="ru-RU" sz="2400" dirty="0">
                  <a:solidFill>
                    <a:schemeClr val="bg1"/>
                  </a:solidFill>
                </a:rPr>
                <a:t>.</a:t>
              </a:r>
            </a:p>
            <a:p>
              <a:pPr indent="627063" algn="just"/>
              <a:r>
                <a:rPr lang="ru-RU" sz="2400" b="1" dirty="0"/>
                <a:t>Инцест </a:t>
              </a:r>
              <a:r>
                <a:rPr lang="ru-RU" sz="2400" b="1" dirty="0">
                  <a:solidFill>
                    <a:schemeClr val="bg1"/>
                  </a:solidFill>
                </a:rPr>
                <a:t>- это сексуальные контакты между двумя людьми, связанными тесными родственными узами, невзирая на возраст</a:t>
              </a:r>
              <a:r>
                <a:rPr lang="ru-RU" sz="2400" dirty="0">
                  <a:solidFill>
                    <a:schemeClr val="bg1"/>
                  </a:solidFill>
                </a:rPr>
                <a:t>. 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4000" y="1006813"/>
            <a:ext cx="9147359" cy="89889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n w="9525">
                  <a:solidFill>
                    <a:srgbClr val="B1C4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Диагностика эмоционального (психологического) насилия</a:t>
            </a:r>
          </a:p>
        </p:txBody>
      </p:sp>
      <p:grpSp>
        <p:nvGrpSpPr>
          <p:cNvPr id="4" name="Group 173"/>
          <p:cNvGrpSpPr>
            <a:grpSpLocks/>
          </p:cNvGrpSpPr>
          <p:nvPr/>
        </p:nvGrpSpPr>
        <p:grpSpPr bwMode="auto">
          <a:xfrm>
            <a:off x="1805080" y="2140370"/>
            <a:ext cx="8585200" cy="4988242"/>
            <a:chOff x="1248" y="1350"/>
            <a:chExt cx="3060" cy="372"/>
          </a:xfrm>
        </p:grpSpPr>
        <p:sp>
          <p:nvSpPr>
            <p:cNvPr id="5" name="AutoShape 95"/>
            <p:cNvSpPr>
              <a:spLocks noChangeArrowheads="1"/>
            </p:cNvSpPr>
            <p:nvPr/>
          </p:nvSpPr>
          <p:spPr bwMode="gray">
            <a:xfrm>
              <a:off x="1248" y="1350"/>
              <a:ext cx="3060" cy="34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2268B4"/>
                </a:gs>
                <a:gs pos="100000">
                  <a:srgbClr val="99CC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" name="AutoShape 94"/>
            <p:cNvSpPr>
              <a:spLocks noChangeArrowheads="1"/>
            </p:cNvSpPr>
            <p:nvPr/>
          </p:nvSpPr>
          <p:spPr bwMode="gray">
            <a:xfrm>
              <a:off x="1303" y="1379"/>
              <a:ext cx="2969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1B9F3">
                    <a:alpha val="50000"/>
                  </a:srgbClr>
                </a:gs>
                <a:gs pos="100000">
                  <a:srgbClr val="1E52B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dirty="0"/>
            </a:p>
          </p:txBody>
        </p:sp>
        <p:sp>
          <p:nvSpPr>
            <p:cNvPr id="7" name="Text Box 42"/>
            <p:cNvSpPr txBox="1">
              <a:spLocks noChangeArrowheads="1"/>
            </p:cNvSpPr>
            <p:nvPr/>
          </p:nvSpPr>
          <p:spPr bwMode="gray">
            <a:xfrm>
              <a:off x="1511" y="1414"/>
              <a:ext cx="2529" cy="30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Внешние показатели </a:t>
              </a:r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(может быть сопряжено и схоже с различными формами ОВЗ)</a:t>
              </a:r>
              <a:r>
                <a:rPr lang="ru-RU" b="1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:</a:t>
              </a:r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lvl="0" algn="ctr"/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Отстает в физическом развитии;</a:t>
              </a:r>
            </a:p>
            <a:p>
              <a:pPr lvl="0" algn="ctr"/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Существенные недостатки в речевом развитии;</a:t>
              </a:r>
            </a:p>
            <a:p>
              <a:pPr lvl="0" algn="ctr"/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С трудом поддается воспитательному воздействию (может быть сопряжено и схоже с различными формами ОВЗ);</a:t>
              </a:r>
            </a:p>
            <a:p>
              <a:pPr lvl="0" algn="ctr"/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Отстает в общем развитии от детей своего возраста (развитие памяти, внимания, восприятия, мышления, моторики);</a:t>
              </a:r>
            </a:p>
            <a:p>
              <a:pPr lvl="0" algn="ctr"/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Дневное недержание мочи;</a:t>
              </a:r>
            </a:p>
            <a:p>
              <a:pPr marL="285750" indent="-285750" algn="ctr">
                <a:buFontTx/>
                <a:buChar char="-"/>
              </a:pPr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Психосоматические жалобы, такие как головная боль, боль в животе; говорит, что ему «плохо», колет в области сердца и т. д.</a:t>
              </a:r>
            </a:p>
            <a:p>
              <a:pPr lvl="0" algn="ctr"/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285750" indent="-285750" algn="ctr">
                <a:buFontTx/>
                <a:buChar char="-"/>
              </a:pPr>
              <a:endParaRPr lang="ru-RU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4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20967" y="1054127"/>
            <a:ext cx="9147359" cy="89889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n w="9525">
                  <a:solidFill>
                    <a:srgbClr val="B1C4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Диагностика эмоционального</a:t>
            </a:r>
            <a:r>
              <a:rPr lang="ru-RU" sz="4000" b="1" dirty="0">
                <a:ln w="9525">
                  <a:solidFill>
                    <a:srgbClr val="B1C4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(психологического)</a:t>
            </a:r>
            <a:r>
              <a:rPr lang="ru-RU" sz="4000" b="1" dirty="0">
                <a:ln w="9525">
                  <a:solidFill>
                    <a:srgbClr val="B1C4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насилия</a:t>
            </a:r>
          </a:p>
        </p:txBody>
      </p:sp>
      <p:grpSp>
        <p:nvGrpSpPr>
          <p:cNvPr id="4" name="Group 173"/>
          <p:cNvGrpSpPr>
            <a:grpSpLocks/>
          </p:cNvGrpSpPr>
          <p:nvPr/>
        </p:nvGrpSpPr>
        <p:grpSpPr bwMode="auto">
          <a:xfrm>
            <a:off x="1811867" y="2201330"/>
            <a:ext cx="8585200" cy="4666420"/>
            <a:chOff x="1248" y="1350"/>
            <a:chExt cx="3060" cy="348"/>
          </a:xfrm>
        </p:grpSpPr>
        <p:sp>
          <p:nvSpPr>
            <p:cNvPr id="5" name="AutoShape 95"/>
            <p:cNvSpPr>
              <a:spLocks noChangeArrowheads="1"/>
            </p:cNvSpPr>
            <p:nvPr/>
          </p:nvSpPr>
          <p:spPr bwMode="gray">
            <a:xfrm>
              <a:off x="1248" y="1350"/>
              <a:ext cx="3060" cy="34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2268B4"/>
                </a:gs>
                <a:gs pos="100000">
                  <a:srgbClr val="99CC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" name="AutoShape 94"/>
            <p:cNvSpPr>
              <a:spLocks noChangeArrowheads="1"/>
            </p:cNvSpPr>
            <p:nvPr/>
          </p:nvSpPr>
          <p:spPr bwMode="gray">
            <a:xfrm>
              <a:off x="1303" y="1380"/>
              <a:ext cx="2969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1B9F3">
                    <a:alpha val="50000"/>
                  </a:srgbClr>
                </a:gs>
                <a:gs pos="100000">
                  <a:srgbClr val="1E52B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dirty="0"/>
            </a:p>
          </p:txBody>
        </p:sp>
        <p:sp>
          <p:nvSpPr>
            <p:cNvPr id="7" name="Text Box 42"/>
            <p:cNvSpPr txBox="1">
              <a:spLocks noChangeArrowheads="1"/>
            </p:cNvSpPr>
            <p:nvPr/>
          </p:nvSpPr>
          <p:spPr bwMode="gray">
            <a:xfrm>
              <a:off x="1510" y="1357"/>
              <a:ext cx="2529" cy="308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r>
                <a:rPr lang="ru-RU" sz="16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.</a:t>
              </a:r>
            </a:p>
            <a:p>
              <a:pPr algn="ctr"/>
              <a:endParaRPr lang="ru-RU" sz="1600" b="1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b="1" dirty="0">
                  <a:latin typeface="Times New Roman" pitchFamily="18" charset="0"/>
                  <a:cs typeface="Times New Roman" pitchFamily="18" charset="0"/>
                </a:rPr>
                <a:t>Эмоциональные и поведенческие реакции ребёнка: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  <a:p>
              <a:pPr lvl="0" algn="ctr"/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Имеет странные привычки (кусается, монотонно раскачивается, щиплется, сосет палец и т. д.);</a:t>
              </a:r>
            </a:p>
            <a:p>
              <a:pPr lvl="0" algn="ctr"/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Не умеет играть с другими детьми;</a:t>
              </a:r>
            </a:p>
            <a:p>
              <a:pPr lvl="0" algn="ctr"/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Всего боится;</a:t>
              </a:r>
            </a:p>
            <a:p>
              <a:pPr lvl="0" algn="ctr"/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Часто имеет навязчивые идеи;</a:t>
              </a:r>
            </a:p>
            <a:p>
              <a:pPr lvl="0" algn="ctr"/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Дает истерические реакции;</a:t>
              </a:r>
            </a:p>
            <a:p>
              <a:pPr lvl="0" algn="ctr"/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Или наоборот: заторможен, отрешен, не включается в разговор или  работу;</a:t>
              </a:r>
            </a:p>
            <a:p>
              <a:pPr lvl="0" algn="ctr"/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Эмоционально невосприимчив, равнодушен;</a:t>
              </a:r>
            </a:p>
            <a:p>
              <a:pPr lvl="0" algn="ctr"/>
              <a:r>
                <a:rPr lang="ru-RU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Ищет внимания и тепла у взрослых .</a:t>
              </a:r>
            </a:p>
            <a:p>
              <a:pPr algn="ctr"/>
              <a:endPara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endParaRPr lang="ru-RU" sz="16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57440" y="996829"/>
            <a:ext cx="9147359" cy="898895"/>
          </a:xfrm>
        </p:spPr>
        <p:txBody>
          <a:bodyPr>
            <a:noAutofit/>
          </a:bodyPr>
          <a:lstStyle/>
          <a:p>
            <a:pPr algn="ctr"/>
            <a:r>
              <a:rPr lang="ru-RU" sz="4000" b="1" dirty="0">
                <a:ln w="9525">
                  <a:solidFill>
                    <a:srgbClr val="B1C4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Диагностика эмоционального</a:t>
            </a:r>
            <a:r>
              <a:rPr lang="ru-RU" sz="4000" b="1" dirty="0">
                <a:ln w="9525">
                  <a:solidFill>
                    <a:srgbClr val="B1C4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</a:rPr>
              <a:t> (психологического)</a:t>
            </a:r>
            <a:r>
              <a:rPr lang="ru-RU" sz="4000" b="1" dirty="0">
                <a:ln w="9525">
                  <a:solidFill>
                    <a:srgbClr val="B1C400"/>
                  </a:solidFill>
                  <a:prstDash val="solid"/>
                </a:ln>
                <a:solidFill>
                  <a:srgbClr val="00CC00"/>
                </a:solidFill>
                <a:effectLst>
                  <a:outerShdw blurRad="12700" dist="38100" dir="2700000" algn="tl" rotWithShape="0">
                    <a:schemeClr val="accent5">
                      <a:lumMod val="60000"/>
                      <a:lumOff val="40000"/>
                    </a:schemeClr>
                  </a:outerShdw>
                </a:effectLst>
                <a:latin typeface="+mn-lt"/>
              </a:rPr>
              <a:t> насилия</a:t>
            </a:r>
          </a:p>
        </p:txBody>
      </p:sp>
      <p:grpSp>
        <p:nvGrpSpPr>
          <p:cNvPr id="4" name="Group 173"/>
          <p:cNvGrpSpPr>
            <a:grpSpLocks/>
          </p:cNvGrpSpPr>
          <p:nvPr/>
        </p:nvGrpSpPr>
        <p:grpSpPr bwMode="auto">
          <a:xfrm>
            <a:off x="1811867" y="2170850"/>
            <a:ext cx="8585200" cy="4666420"/>
            <a:chOff x="1248" y="1350"/>
            <a:chExt cx="3060" cy="348"/>
          </a:xfrm>
        </p:grpSpPr>
        <p:sp>
          <p:nvSpPr>
            <p:cNvPr id="5" name="AutoShape 95"/>
            <p:cNvSpPr>
              <a:spLocks noChangeArrowheads="1"/>
            </p:cNvSpPr>
            <p:nvPr/>
          </p:nvSpPr>
          <p:spPr bwMode="gray">
            <a:xfrm>
              <a:off x="1248" y="1350"/>
              <a:ext cx="3060" cy="34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2268B4"/>
                </a:gs>
                <a:gs pos="100000">
                  <a:srgbClr val="99CCFF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/>
            </a:p>
          </p:txBody>
        </p:sp>
        <p:sp>
          <p:nvSpPr>
            <p:cNvPr id="6" name="AutoShape 94"/>
            <p:cNvSpPr>
              <a:spLocks noChangeArrowheads="1"/>
            </p:cNvSpPr>
            <p:nvPr/>
          </p:nvSpPr>
          <p:spPr bwMode="gray">
            <a:xfrm>
              <a:off x="1303" y="1380"/>
              <a:ext cx="2969" cy="288"/>
            </a:xfrm>
            <a:prstGeom prst="roundRect">
              <a:avLst>
                <a:gd name="adj" fmla="val 50000"/>
              </a:avLst>
            </a:prstGeom>
            <a:gradFill rotWithShape="1">
              <a:gsLst>
                <a:gs pos="0">
                  <a:srgbClr val="51B9F3">
                    <a:alpha val="50000"/>
                  </a:srgbClr>
                </a:gs>
                <a:gs pos="100000">
                  <a:srgbClr val="1E52B0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pPr algn="ctr"/>
              <a:endParaRPr lang="ru-RU" dirty="0"/>
            </a:p>
          </p:txBody>
        </p:sp>
        <p:sp>
          <p:nvSpPr>
            <p:cNvPr id="7" name="Text Box 42"/>
            <p:cNvSpPr txBox="1">
              <a:spLocks noChangeArrowheads="1"/>
            </p:cNvSpPr>
            <p:nvPr/>
          </p:nvSpPr>
          <p:spPr bwMode="gray">
            <a:xfrm>
              <a:off x="1513" y="1369"/>
              <a:ext cx="2529" cy="310"/>
            </a:xfrm>
            <a:prstGeom prst="rect">
              <a:avLst/>
            </a:prstGeom>
            <a:noFill/>
            <a:ln>
              <a:noFill/>
            </a:ln>
            <a:effectLst>
              <a:outerShdw dist="35921" dir="2700000" algn="ctr" rotWithShape="0">
                <a:schemeClr val="bg2">
                  <a:alpha val="50000"/>
                </a:scheme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 algn="ctr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/>
            <a:p>
              <a:pPr algn="ctr"/>
              <a:endPara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algn="ctr"/>
              <a:r>
                <a:rPr lang="ru-RU" sz="2400" b="1" dirty="0">
                  <a:latin typeface="Times New Roman" pitchFamily="18" charset="0"/>
                  <a:cs typeface="Times New Roman" pitchFamily="18" charset="0"/>
                </a:rPr>
                <a:t>Личностные особенности ребёнка, подвергающеюся эмоциональному насилию:</a:t>
              </a:r>
            </a:p>
            <a:p>
              <a:pPr lvl="0" algn="ctr"/>
              <a:r>
                <a:rPr 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Заниженная самооценка;</a:t>
              </a:r>
            </a:p>
            <a:p>
              <a:pPr lvl="0" algn="ctr"/>
              <a:r>
                <a:rPr 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Низкий уровень самоуважения;</a:t>
              </a:r>
            </a:p>
            <a:p>
              <a:pPr lvl="0" algn="ctr"/>
              <a:r>
                <a:rPr 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Агрессивность или безразличие;</a:t>
              </a:r>
            </a:p>
            <a:p>
              <a:pPr lvl="0" algn="ctr"/>
              <a:r>
                <a:rPr 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Чувство одиночества и ненужности;</a:t>
              </a:r>
            </a:p>
            <a:p>
              <a:pPr lvl="0" algn="ctr"/>
              <a:r>
                <a:rPr 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Отсутствие друзей;</a:t>
              </a:r>
            </a:p>
            <a:p>
              <a:pPr lvl="0" algn="ctr"/>
              <a:r>
                <a:rPr lang="ru-RU" sz="2400" dirty="0">
                  <a:solidFill>
                    <a:schemeClr val="bg1"/>
                  </a:solidFill>
                  <a:latin typeface="Times New Roman" pitchFamily="18" charset="0"/>
                  <a:cs typeface="Times New Roman" pitchFamily="18" charset="0"/>
                </a:rPr>
                <a:t>- Небольшой стресс вызывает чувство тревоги и возбуждения.</a:t>
              </a:r>
            </a:p>
            <a:p>
              <a:pPr algn="ctr"/>
              <a:endParaRPr lang="ru-RU" sz="2400" dirty="0">
                <a:solidFill>
                  <a:schemeClr val="bg1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  <p:extLst>
      <p:ext uri="{BB962C8B-B14F-4D97-AF65-F5344CB8AC3E}">
        <p14:creationId xmlns:p14="http://schemas.microsoft.com/office/powerpoint/2010/main" val="172425234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Кнопка">
  <a:themeElements>
    <a:clrScheme name="Кнопка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Кнопка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Кнопка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670</TotalTime>
  <Words>983</Words>
  <Application>Microsoft Office PowerPoint</Application>
  <PresentationFormat>Широкоэкранный</PresentationFormat>
  <Paragraphs>121</Paragraphs>
  <Slides>16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4" baseType="lpstr">
      <vt:lpstr>a_Campus</vt:lpstr>
      <vt:lpstr>Arial</vt:lpstr>
      <vt:lpstr>Brush Script MT</vt:lpstr>
      <vt:lpstr>Constantia</vt:lpstr>
      <vt:lpstr>Franklin Gothic Book</vt:lpstr>
      <vt:lpstr>Rage Italic</vt:lpstr>
      <vt:lpstr>Times New Roman</vt:lpstr>
      <vt:lpstr>Кнопка</vt:lpstr>
      <vt:lpstr>Насилие в семье</vt:lpstr>
      <vt:lpstr>Насилие = жестокость</vt:lpstr>
      <vt:lpstr>Насилие = жестокость</vt:lpstr>
      <vt:lpstr>Физическое насилие</vt:lpstr>
      <vt:lpstr>Психическое насилие</vt:lpstr>
      <vt:lpstr>Сексуальное насилие</vt:lpstr>
      <vt:lpstr>Диагностика эмоционального (психологического) насилия</vt:lpstr>
      <vt:lpstr>Диагностика эмоционального (психологического) насилия</vt:lpstr>
      <vt:lpstr>Диагностика эмоционального (психологического) насилия</vt:lpstr>
      <vt:lpstr>Диагностика физического  насилия</vt:lpstr>
      <vt:lpstr>Диагностика физического  насилия</vt:lpstr>
      <vt:lpstr>Диагностика физического насилия</vt:lpstr>
      <vt:lpstr>Диагностика сексуального насилия</vt:lpstr>
      <vt:lpstr>Диагностика сексуального насилия</vt:lpstr>
      <vt:lpstr>Диагностика сексуального насилия</vt:lpstr>
      <vt:lpstr>Телефон доверия  8-800-2000-122 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Name of  presentation</dc:title>
  <dc:creator>Павел</dc:creator>
  <cp:lastModifiedBy>Учетная запись Майкрософт</cp:lastModifiedBy>
  <cp:revision>97</cp:revision>
  <dcterms:created xsi:type="dcterms:W3CDTF">2014-11-21T11:00:06Z</dcterms:created>
  <dcterms:modified xsi:type="dcterms:W3CDTF">2020-05-04T06:30:31Z</dcterms:modified>
</cp:coreProperties>
</file>