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CBB4-02FD-41BB-A1E6-B1827EDE7CD0}" type="datetimeFigureOut">
              <a:rPr lang="ru-RU" smtClean="0"/>
              <a:t>14.02.2020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BE929FB-3DE9-4DEE-8E43-75BBD287B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450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CBB4-02FD-41BB-A1E6-B1827EDE7CD0}" type="datetimeFigureOut">
              <a:rPr lang="ru-RU" smtClean="0"/>
              <a:t>14.02.2020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BE929FB-3DE9-4DEE-8E43-75BBD287B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600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CBB4-02FD-41BB-A1E6-B1827EDE7CD0}" type="datetimeFigureOut">
              <a:rPr lang="ru-RU" smtClean="0"/>
              <a:t>14.02.2020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BE929FB-3DE9-4DEE-8E43-75BBD287B1A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0454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CBB4-02FD-41BB-A1E6-B1827EDE7CD0}" type="datetimeFigureOut">
              <a:rPr lang="ru-RU" smtClean="0"/>
              <a:t>14.02.2020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E929FB-3DE9-4DEE-8E43-75BBD287B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7752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CBB4-02FD-41BB-A1E6-B1827EDE7CD0}" type="datetimeFigureOut">
              <a:rPr lang="ru-RU" smtClean="0"/>
              <a:t>14.02.2020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E929FB-3DE9-4DEE-8E43-75BBD287B1A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9603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CBB4-02FD-41BB-A1E6-B1827EDE7CD0}" type="datetimeFigureOut">
              <a:rPr lang="ru-RU" smtClean="0"/>
              <a:t>14.02.2020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E929FB-3DE9-4DEE-8E43-75BBD287B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060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CBB4-02FD-41BB-A1E6-B1827EDE7CD0}" type="datetimeFigureOut">
              <a:rPr lang="ru-RU" smtClean="0"/>
              <a:t>14.02.2020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929FB-3DE9-4DEE-8E43-75BBD287B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2940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CBB4-02FD-41BB-A1E6-B1827EDE7CD0}" type="datetimeFigureOut">
              <a:rPr lang="ru-RU" smtClean="0"/>
              <a:t>14.02.2020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929FB-3DE9-4DEE-8E43-75BBD287B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859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CBB4-02FD-41BB-A1E6-B1827EDE7CD0}" type="datetimeFigureOut">
              <a:rPr lang="ru-RU" smtClean="0"/>
              <a:t>14.02.2020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929FB-3DE9-4DEE-8E43-75BBD287B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736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CBB4-02FD-41BB-A1E6-B1827EDE7CD0}" type="datetimeFigureOut">
              <a:rPr lang="ru-RU" smtClean="0"/>
              <a:t>14.02.2020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BE929FB-3DE9-4DEE-8E43-75BBD287B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891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CBB4-02FD-41BB-A1E6-B1827EDE7CD0}" type="datetimeFigureOut">
              <a:rPr lang="ru-RU" smtClean="0"/>
              <a:t>14.02.2020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BE929FB-3DE9-4DEE-8E43-75BBD287B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10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CBB4-02FD-41BB-A1E6-B1827EDE7CD0}" type="datetimeFigureOut">
              <a:rPr lang="ru-RU" smtClean="0"/>
              <a:t>14.02.2020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BE929FB-3DE9-4DEE-8E43-75BBD287B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165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CBB4-02FD-41BB-A1E6-B1827EDE7CD0}" type="datetimeFigureOut">
              <a:rPr lang="ru-RU" smtClean="0"/>
              <a:t>14.02.2020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929FB-3DE9-4DEE-8E43-75BBD287B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7008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CBB4-02FD-41BB-A1E6-B1827EDE7CD0}" type="datetimeFigureOut">
              <a:rPr lang="ru-RU" smtClean="0"/>
              <a:t>14.02.2020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929FB-3DE9-4DEE-8E43-75BBD287B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9563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CBB4-02FD-41BB-A1E6-B1827EDE7CD0}" type="datetimeFigureOut">
              <a:rPr lang="ru-RU" smtClean="0"/>
              <a:t>14.02.2020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929FB-3DE9-4DEE-8E43-75BBD287B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149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CBB4-02FD-41BB-A1E6-B1827EDE7CD0}" type="datetimeFigureOut">
              <a:rPr lang="ru-RU" smtClean="0"/>
              <a:t>14.02.2020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E929FB-3DE9-4DEE-8E43-75BBD287B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433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5CBB4-02FD-41BB-A1E6-B1827EDE7CD0}" type="datetimeFigureOut">
              <a:rPr lang="ru-RU" smtClean="0"/>
              <a:t>14.02.2020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BE929FB-3DE9-4DEE-8E43-75BBD287B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9295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Исследовательская деятельность студентов СПО: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от теории к практике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Докладчик: </a:t>
            </a:r>
            <a:r>
              <a:rPr lang="ru-RU" dirty="0"/>
              <a:t>р</a:t>
            </a:r>
            <a:r>
              <a:rPr lang="ru-RU" dirty="0" smtClean="0"/>
              <a:t>уководитель СНО Павлова Н.А.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24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/>
              <a:t>Научно-исследовательская работа студентов, выполняемая вне рамок учебного процесса, осуществляется в виде работы в студенческом научном обществе, которая  организована в разных формах: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sz="2400" dirty="0"/>
              <a:t>научные предметные кружки;</a:t>
            </a:r>
          </a:p>
          <a:p>
            <a:r>
              <a:rPr lang="ru-RU" sz="2400" dirty="0"/>
              <a:t>работа на студенческих научных семинарах;</a:t>
            </a:r>
          </a:p>
          <a:p>
            <a:r>
              <a:rPr lang="ru-RU" sz="2400" dirty="0"/>
              <a:t>участие  в научно-практических конференциях;</a:t>
            </a:r>
          </a:p>
          <a:p>
            <a:r>
              <a:rPr lang="ru-RU" sz="2400" dirty="0"/>
              <a:t>подготовка научных статей и тезисов докладов;</a:t>
            </a:r>
          </a:p>
          <a:p>
            <a:r>
              <a:rPr lang="ru-RU" sz="2400" dirty="0"/>
              <a:t>участие в выставках творческих, научных и учебно-методических работ; </a:t>
            </a:r>
            <a:endParaRPr lang="ru-RU" sz="2400" dirty="0" smtClean="0"/>
          </a:p>
          <a:p>
            <a:r>
              <a:rPr lang="ru-RU" sz="2400" dirty="0" smtClean="0"/>
              <a:t>участие </a:t>
            </a:r>
            <a:r>
              <a:rPr lang="ru-RU" sz="2400" dirty="0"/>
              <a:t>в конкурсах мультимедийных работ.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84453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В </a:t>
            </a:r>
            <a:r>
              <a:rPr lang="ru-RU" sz="2800" dirty="0" smtClean="0"/>
              <a:t>нашем колледже сложилась </a:t>
            </a:r>
            <a:r>
              <a:rPr lang="ru-RU" sz="2800" dirty="0"/>
              <a:t>система включения студентов в исследовательскую деятельность, начиная с первого года обучения:</a:t>
            </a:r>
            <a:br>
              <a:rPr lang="ru-RU" sz="2800" dirty="0"/>
            </a:b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097867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проводятся </a:t>
            </a:r>
            <a:r>
              <a:rPr lang="ru-RU" sz="2400" dirty="0"/>
              <a:t>конкурсы исследовательских работ на уровне образовательного учреждения, организуется их публичная защита;</a:t>
            </a:r>
          </a:p>
          <a:p>
            <a:r>
              <a:rPr lang="ru-RU" sz="2400" dirty="0"/>
              <a:t>организуются выступления студентов на конференциях различного </a:t>
            </a:r>
            <a:r>
              <a:rPr lang="ru-RU" sz="2400" dirty="0" smtClean="0"/>
              <a:t>уровня;</a:t>
            </a:r>
            <a:endParaRPr lang="ru-RU" sz="2400" dirty="0"/>
          </a:p>
          <a:p>
            <a:r>
              <a:rPr lang="ru-RU" sz="2400" dirty="0"/>
              <a:t>студенты принимают участие в окружных, областных, региональных конкурсах исследовательских работ и проектов;</a:t>
            </a:r>
          </a:p>
          <a:p>
            <a:r>
              <a:rPr lang="ru-RU" sz="2400" dirty="0"/>
              <a:t>тезисы докладов, статьи публикуются в сборниках.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4007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5734" y="149977"/>
            <a:ext cx="9777412" cy="645890"/>
          </a:xfrm>
        </p:spPr>
        <p:txBody>
          <a:bodyPr>
            <a:noAutofit/>
          </a:bodyPr>
          <a:lstStyle/>
          <a:p>
            <a:r>
              <a:rPr lang="ru-RU" sz="3200" dirty="0"/>
              <a:t>Этапы ведения  исследовательской работы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45734" y="999067"/>
            <a:ext cx="10193866" cy="5689600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ru-RU" sz="2400" dirty="0"/>
              <a:t>Выбор темы исследования.</a:t>
            </a:r>
          </a:p>
          <a:p>
            <a:pPr>
              <a:buFont typeface="+mj-lt"/>
              <a:buAutoNum type="arabicPeriod"/>
            </a:pPr>
            <a:r>
              <a:rPr lang="ru-RU" sz="2400" dirty="0"/>
              <a:t>Постановка проблемы.</a:t>
            </a:r>
          </a:p>
          <a:p>
            <a:pPr>
              <a:buFont typeface="+mj-lt"/>
              <a:buAutoNum type="arabicPeriod"/>
            </a:pPr>
            <a:r>
              <a:rPr lang="ru-RU" sz="2400" dirty="0"/>
              <a:t>Изучение литературы по выбранной теме.</a:t>
            </a:r>
          </a:p>
          <a:p>
            <a:pPr>
              <a:buFont typeface="+mj-lt"/>
              <a:buAutoNum type="arabicPeriod"/>
            </a:pPr>
            <a:r>
              <a:rPr lang="ru-RU" sz="2400" dirty="0"/>
              <a:t>Формулирование  гипотезы,  цели и задач исследования.</a:t>
            </a:r>
          </a:p>
          <a:p>
            <a:pPr>
              <a:buFont typeface="+mj-lt"/>
              <a:buAutoNum type="arabicPeriod"/>
            </a:pPr>
            <a:r>
              <a:rPr lang="ru-RU" sz="2400" dirty="0"/>
              <a:t>Составление плана выполнения исследовательской работы.</a:t>
            </a:r>
          </a:p>
          <a:p>
            <a:pPr>
              <a:buFont typeface="+mj-lt"/>
              <a:buAutoNum type="arabicPeriod"/>
            </a:pPr>
            <a:r>
              <a:rPr lang="ru-RU" sz="2400" dirty="0"/>
              <a:t>Подбор методики и выполнение практической или экспериментальной части работы.</a:t>
            </a:r>
          </a:p>
          <a:p>
            <a:pPr>
              <a:buFont typeface="+mj-lt"/>
              <a:buAutoNum type="arabicPeriod"/>
            </a:pPr>
            <a:r>
              <a:rPr lang="ru-RU" sz="2400" dirty="0"/>
              <a:t>Сбор собственного материала</a:t>
            </a:r>
          </a:p>
          <a:p>
            <a:pPr>
              <a:buFont typeface="+mj-lt"/>
              <a:buAutoNum type="arabicPeriod"/>
            </a:pPr>
            <a:r>
              <a:rPr lang="ru-RU" sz="2400" dirty="0"/>
              <a:t>Обобщение и анализ собранного материала,</a:t>
            </a:r>
          </a:p>
          <a:p>
            <a:pPr>
              <a:buFont typeface="+mj-lt"/>
              <a:buAutoNum type="arabicPeriod"/>
            </a:pPr>
            <a:r>
              <a:rPr lang="ru-RU" sz="2400" dirty="0"/>
              <a:t>Обсуждение результатов исследования, формулировка выводов.</a:t>
            </a:r>
          </a:p>
          <a:p>
            <a:pPr>
              <a:buFont typeface="+mj-lt"/>
              <a:buAutoNum type="arabicPeriod"/>
            </a:pPr>
            <a:r>
              <a:rPr lang="ru-RU" sz="2400" dirty="0"/>
              <a:t>Оформление работы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04553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5592" y="0"/>
            <a:ext cx="8911687" cy="660400"/>
          </a:xfrm>
        </p:spPr>
        <p:txBody>
          <a:bodyPr/>
          <a:lstStyle/>
          <a:p>
            <a:r>
              <a:rPr lang="ru-RU" dirty="0" smtClean="0"/>
              <a:t>Тема </a:t>
            </a:r>
            <a:r>
              <a:rPr lang="ru-RU" dirty="0"/>
              <a:t>исследования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15592" y="660400"/>
            <a:ext cx="9589020" cy="5842000"/>
          </a:xfrm>
        </p:spPr>
        <p:txBody>
          <a:bodyPr>
            <a:noAutofit/>
          </a:bodyPr>
          <a:lstStyle/>
          <a:p>
            <a:r>
              <a:rPr lang="ru-RU" sz="2800" dirty="0"/>
              <a:t>правильно отражать содержание </a:t>
            </a:r>
            <a:r>
              <a:rPr lang="ru-RU" sz="2800" dirty="0" smtClean="0"/>
              <a:t>работы;</a:t>
            </a:r>
          </a:p>
          <a:p>
            <a:r>
              <a:rPr lang="ru-RU" sz="2800" dirty="0" smtClean="0"/>
              <a:t>быть </a:t>
            </a:r>
            <a:r>
              <a:rPr lang="ru-RU" sz="2800" dirty="0"/>
              <a:t>предельно </a:t>
            </a:r>
            <a:r>
              <a:rPr lang="ru-RU" sz="2800" dirty="0" smtClean="0"/>
              <a:t>конкретна;</a:t>
            </a:r>
          </a:p>
          <a:p>
            <a:r>
              <a:rPr lang="ru-RU" sz="2800" dirty="0"/>
              <a:t>интересна;  </a:t>
            </a:r>
            <a:endParaRPr lang="ru-RU" sz="2800" dirty="0" smtClean="0"/>
          </a:p>
          <a:p>
            <a:r>
              <a:rPr lang="ru-RU" sz="2800" dirty="0" smtClean="0"/>
              <a:t>выполнима</a:t>
            </a:r>
            <a:r>
              <a:rPr lang="ru-RU" sz="2800" dirty="0"/>
              <a:t>; </a:t>
            </a:r>
            <a:endParaRPr lang="ru-RU" sz="2800" dirty="0" smtClean="0"/>
          </a:p>
          <a:p>
            <a:r>
              <a:rPr lang="ru-RU" sz="2800" dirty="0" smtClean="0"/>
              <a:t>по </a:t>
            </a:r>
            <a:r>
              <a:rPr lang="ru-RU" sz="2800" dirty="0"/>
              <a:t>возможности оригинальна; </a:t>
            </a:r>
            <a:endParaRPr lang="ru-RU" sz="2800" dirty="0" smtClean="0"/>
          </a:p>
          <a:p>
            <a:r>
              <a:rPr lang="ru-RU" sz="2800" dirty="0" smtClean="0"/>
              <a:t>актуальна</a:t>
            </a:r>
            <a:r>
              <a:rPr lang="ru-RU" sz="2800" dirty="0"/>
              <a:t>; </a:t>
            </a:r>
            <a:endParaRPr lang="ru-RU" sz="2800" dirty="0" smtClean="0"/>
          </a:p>
          <a:p>
            <a:r>
              <a:rPr lang="ru-RU" sz="2800" dirty="0" smtClean="0"/>
              <a:t>подкреплена </a:t>
            </a:r>
            <a:r>
              <a:rPr lang="ru-RU" sz="2800" dirty="0"/>
              <a:t>необходимыми  средствами и материалами – исследовательской базой; </a:t>
            </a:r>
            <a:endParaRPr lang="ru-RU" sz="2800" dirty="0" smtClean="0"/>
          </a:p>
          <a:p>
            <a:r>
              <a:rPr lang="ru-RU" sz="2800" dirty="0" smtClean="0"/>
              <a:t>такой</a:t>
            </a:r>
            <a:r>
              <a:rPr lang="ru-RU" sz="2800" dirty="0"/>
              <a:t>, чтобы работа  по ней могла быть выполнена относительно быстро</a:t>
            </a:r>
            <a:r>
              <a:rPr lang="ru-RU" sz="2800" dirty="0" smtClean="0"/>
              <a:t>;</a:t>
            </a:r>
          </a:p>
          <a:p>
            <a:r>
              <a:rPr lang="ru-RU" sz="2800" dirty="0" smtClean="0"/>
              <a:t>соответствовать </a:t>
            </a:r>
            <a:r>
              <a:rPr lang="ru-RU" sz="2800" dirty="0"/>
              <a:t>возрастным особенностям студентов.</a:t>
            </a:r>
          </a:p>
        </p:txBody>
      </p:sp>
    </p:spTree>
    <p:extLst>
      <p:ext uri="{BB962C8B-B14F-4D97-AF65-F5344CB8AC3E}">
        <p14:creationId xmlns:p14="http://schemas.microsoft.com/office/powerpoint/2010/main" val="16237712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4933" y="268510"/>
            <a:ext cx="9709679" cy="679757"/>
          </a:xfrm>
        </p:spPr>
        <p:txBody>
          <a:bodyPr/>
          <a:lstStyle/>
          <a:p>
            <a:r>
              <a:rPr lang="ru-RU" dirty="0"/>
              <a:t>Рекомендации по написанию введения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90132" y="948267"/>
            <a:ext cx="10319279" cy="5571066"/>
          </a:xfrm>
        </p:spPr>
        <p:txBody>
          <a:bodyPr>
            <a:noAutofit/>
          </a:bodyPr>
          <a:lstStyle/>
          <a:p>
            <a:r>
              <a:rPr lang="ru-RU" sz="2400" dirty="0" smtClean="0"/>
              <a:t>кратко </a:t>
            </a:r>
            <a:r>
              <a:rPr lang="ru-RU" sz="2400" dirty="0"/>
              <a:t>обосновывается актуальность выбранной темы, </a:t>
            </a:r>
            <a:endParaRPr lang="ru-RU" sz="2400" dirty="0" smtClean="0"/>
          </a:p>
          <a:p>
            <a:r>
              <a:rPr lang="ru-RU" sz="2400" dirty="0" smtClean="0"/>
              <a:t>цель,</a:t>
            </a:r>
          </a:p>
          <a:p>
            <a:r>
              <a:rPr lang="ru-RU" sz="2400" dirty="0" smtClean="0"/>
              <a:t>содержание </a:t>
            </a:r>
            <a:r>
              <a:rPr lang="ru-RU" sz="2400" dirty="0"/>
              <a:t>поставленных задач, </a:t>
            </a:r>
            <a:endParaRPr lang="ru-RU" sz="2400" dirty="0" smtClean="0"/>
          </a:p>
          <a:p>
            <a:r>
              <a:rPr lang="ru-RU" sz="2400" dirty="0" smtClean="0"/>
              <a:t>формулируется </a:t>
            </a:r>
            <a:r>
              <a:rPr lang="ru-RU" sz="2400" dirty="0"/>
              <a:t>объект и предмет исследования</a:t>
            </a:r>
            <a:r>
              <a:rPr lang="ru-RU" sz="2400" dirty="0" smtClean="0"/>
              <a:t>,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указывается методы исследования, сообщается, в чем заключается ценность полученных результатов</a:t>
            </a:r>
            <a:r>
              <a:rPr lang="ru-RU" sz="2400" dirty="0" smtClean="0"/>
              <a:t>,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краткий литературный обзор и степень изученности данной проблемы, характеристика личного вклада автора работы в решение избранной проблемы.</a:t>
            </a:r>
          </a:p>
          <a:p>
            <a:r>
              <a:rPr lang="ru-RU" sz="2400" dirty="0" smtClean="0"/>
              <a:t>небольшое </a:t>
            </a:r>
            <a:r>
              <a:rPr lang="ru-RU" sz="2400" dirty="0"/>
              <a:t>вступление (это может быть погружение в проблему, цитата, стихотворный эпиграф, авторское размышление)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531892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Постановка проблемы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i="1" dirty="0" smtClean="0"/>
              <a:t>«Исследование </a:t>
            </a:r>
            <a:r>
              <a:rPr lang="ru-RU" sz="2800" i="1" dirty="0"/>
              <a:t>посвящено </a:t>
            </a:r>
            <a:r>
              <a:rPr lang="ru-RU" sz="2800" i="1" dirty="0" smtClean="0"/>
              <a:t>проблеме…»</a:t>
            </a:r>
          </a:p>
          <a:p>
            <a:r>
              <a:rPr lang="ru-RU" sz="2800" b="1" dirty="0"/>
              <a:t>Тема </a:t>
            </a:r>
            <a:r>
              <a:rPr lang="ru-RU" sz="2800" dirty="0"/>
              <a:t>должна</a:t>
            </a:r>
            <a:r>
              <a:rPr lang="ru-RU" sz="2800" i="1" dirty="0"/>
              <a:t> </a:t>
            </a:r>
            <a:r>
              <a:rPr lang="ru-RU" sz="2800" dirty="0"/>
              <a:t>отражать проблему в ее характерных чертах.</a:t>
            </a:r>
          </a:p>
        </p:txBody>
      </p:sp>
    </p:spTree>
    <p:extLst>
      <p:ext uri="{BB962C8B-B14F-4D97-AF65-F5344CB8AC3E}">
        <p14:creationId xmlns:p14="http://schemas.microsoft.com/office/powerpoint/2010/main" val="28437183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Актуальность</a:t>
            </a:r>
            <a:r>
              <a:rPr lang="ru-RU" dirty="0"/>
              <a:t> выбранной темы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9094788" cy="3777622"/>
          </a:xfrm>
        </p:spPr>
        <p:txBody>
          <a:bodyPr>
            <a:normAutofit/>
          </a:bodyPr>
          <a:lstStyle/>
          <a:p>
            <a:r>
              <a:rPr lang="ru-RU" sz="2800" dirty="0"/>
              <a:t>обосновывает необходимость проведения исследования.</a:t>
            </a:r>
          </a:p>
        </p:txBody>
      </p:sp>
    </p:spTree>
    <p:extLst>
      <p:ext uri="{BB962C8B-B14F-4D97-AF65-F5344CB8AC3E}">
        <p14:creationId xmlns:p14="http://schemas.microsoft.com/office/powerpoint/2010/main" val="37450713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Гипотеза</a:t>
            </a:r>
            <a:r>
              <a:rPr lang="ru-RU" i="1" dirty="0"/>
              <a:t> </a:t>
            </a:r>
            <a:r>
              <a:rPr lang="ru-RU" dirty="0" smtClean="0"/>
              <a:t>исследования (для экспериментальных исследований)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4133" y="2133600"/>
            <a:ext cx="10176934" cy="3777622"/>
          </a:xfrm>
        </p:spPr>
        <p:txBody>
          <a:bodyPr>
            <a:noAutofit/>
          </a:bodyPr>
          <a:lstStyle/>
          <a:p>
            <a:r>
              <a:rPr lang="ru-RU" sz="2800" dirty="0"/>
              <a:t>э</a:t>
            </a:r>
            <a:r>
              <a:rPr lang="ru-RU" sz="2800" dirty="0" smtClean="0"/>
              <a:t>то </a:t>
            </a:r>
            <a:r>
              <a:rPr lang="ru-RU" sz="2800" dirty="0"/>
              <a:t>развернутое предположение, подробно излагающее модель, методику, систему мер, т.е. технологию того нововведения, в результате которого ожидается достижение цели исследования. Гипотез может быть несколько — какие-то из них подтвердятся, какие-то — нет. Как правило, гипотеза формулируется в виде сложноподчиненного предложения </a:t>
            </a:r>
            <a:r>
              <a:rPr lang="ru-RU" sz="2800" i="1" dirty="0"/>
              <a:t>(«Если </a:t>
            </a:r>
            <a:r>
              <a:rPr lang="ru-RU" sz="2800" dirty="0"/>
              <a:t>... , </a:t>
            </a:r>
            <a:r>
              <a:rPr lang="ru-RU" sz="2800" i="1" dirty="0"/>
              <a:t>то </a:t>
            </a:r>
            <a:r>
              <a:rPr lang="ru-RU" sz="2800" dirty="0"/>
              <a:t>... » или </a:t>
            </a:r>
            <a:r>
              <a:rPr lang="ru-RU" sz="2800" i="1" dirty="0"/>
              <a:t>«Чем </a:t>
            </a:r>
            <a:r>
              <a:rPr lang="ru-RU" sz="2800" dirty="0"/>
              <a:t>..., </a:t>
            </a:r>
            <a:r>
              <a:rPr lang="ru-RU" sz="2800" i="1" dirty="0"/>
              <a:t>тем </a:t>
            </a:r>
            <a:r>
              <a:rPr lang="ru-RU" sz="2800" dirty="0"/>
              <a:t>... »). В ходе эксперимента гипотеза уточняется, дополняется, развивается или отвергается.</a:t>
            </a:r>
          </a:p>
        </p:txBody>
      </p:sp>
    </p:spTree>
    <p:extLst>
      <p:ext uri="{BB962C8B-B14F-4D97-AF65-F5344CB8AC3E}">
        <p14:creationId xmlns:p14="http://schemas.microsoft.com/office/powerpoint/2010/main" val="3904539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Цель исследования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 </a:t>
            </a:r>
            <a:r>
              <a:rPr lang="ru-RU" sz="2800" dirty="0"/>
              <a:t>это то, что в самом общем виде необходимо достичь по завершению исследования. Если понятна и выделена проблема, то решение её и является целью исследовательской работы.</a:t>
            </a:r>
            <a:r>
              <a:rPr lang="ru-RU" sz="2800" b="1" dirty="0"/>
              <a:t> </a:t>
            </a:r>
            <a:r>
              <a:rPr lang="ru-RU" sz="2800" dirty="0"/>
              <a:t>Цель</a:t>
            </a:r>
            <a:r>
              <a:rPr lang="ru-RU" sz="2800" i="1" dirty="0"/>
              <a:t> </a:t>
            </a:r>
            <a:r>
              <a:rPr lang="ru-RU" sz="2800" dirty="0"/>
              <a:t>формулируется кратко и предельно точно, в смысловом отношении выражая то основное, что намеревается сделать исследователь. Как правило, цель начинается с глаголов: </a:t>
            </a:r>
            <a:r>
              <a:rPr lang="ru-RU" sz="2800" b="1" i="1" dirty="0"/>
              <a:t>«</a:t>
            </a:r>
            <a:r>
              <a:rPr lang="ru-RU" sz="2800" i="1" dirty="0"/>
              <a:t>выяснить», «выявить», «сформировать», «обосновать», «провести», «изучить», «проследить», «выяснить</a:t>
            </a:r>
            <a:r>
              <a:rPr lang="ru-RU" sz="2800" b="1" i="1" dirty="0"/>
              <a:t>» </a:t>
            </a:r>
            <a:r>
              <a:rPr lang="ru-RU" sz="2800" dirty="0"/>
              <a:t>и т.д.</a:t>
            </a:r>
          </a:p>
        </p:txBody>
      </p:sp>
    </p:spTree>
    <p:extLst>
      <p:ext uri="{BB962C8B-B14F-4D97-AF65-F5344CB8AC3E}">
        <p14:creationId xmlns:p14="http://schemas.microsoft.com/office/powerpoint/2010/main" val="11593139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Задачи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422400"/>
            <a:ext cx="8915400" cy="48260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описывают основные </a:t>
            </a:r>
            <a:r>
              <a:rPr lang="ru-RU" sz="2800" dirty="0"/>
              <a:t>этапы работы позволят добиться поставленной цели (задачи – шаги по достижению цели). Их не должно быть слишком много, как правило, не более 5. Если задач больше, их рекомендуют сгруппировать.</a:t>
            </a:r>
          </a:p>
          <a:p>
            <a:r>
              <a:rPr lang="ru-RU" sz="2800" dirty="0"/>
              <a:t>Задачи формулируются в виде перечисления: Изучить…, Описать…, Уточнить и дополнить понимание…, Выявить…, Систематизировать…, Разработать…..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0822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64267" y="378577"/>
            <a:ext cx="9540345" cy="63742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«Учебно-исследовательская </a:t>
            </a:r>
            <a:r>
              <a:rPr lang="ru-RU" dirty="0"/>
              <a:t>деятельность»: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7733" y="1659467"/>
            <a:ext cx="10166879" cy="4927600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smtClean="0"/>
              <a:t>это </a:t>
            </a:r>
            <a:r>
              <a:rPr lang="ru-RU" sz="2400" dirty="0"/>
              <a:t>абсолютно независимое изучение, решение студентами отдельных проблем, творческих и исследовательских задач различными средствами в условиях совместной деятельности преподавателя и </a:t>
            </a:r>
            <a:r>
              <a:rPr lang="ru-RU" sz="2400" dirty="0" smtClean="0"/>
              <a:t>студента.</a:t>
            </a:r>
            <a:endParaRPr lang="ru-RU" sz="2400" dirty="0"/>
          </a:p>
          <a:p>
            <a:r>
              <a:rPr lang="ru-RU" sz="2400" dirty="0"/>
              <a:t>вид самостоятельной познавательной деятельности, в которой реализовывается комплексное изучение объектов исследования, выражается его проблема, выдвигается гипотеза, происходит поиск путей решения проблемы, подвергаются разбору полученные результаты, производится их качественная и количественная оценка </a:t>
            </a:r>
            <a:r>
              <a:rPr lang="ru-RU" sz="2400" dirty="0" smtClean="0"/>
              <a:t>;</a:t>
            </a:r>
            <a:endParaRPr lang="ru-RU" sz="2400" dirty="0"/>
          </a:p>
          <a:p>
            <a:r>
              <a:rPr lang="ru-RU" sz="2400" dirty="0"/>
              <a:t>это процесс и результат научной деятельности, направленной на получение общественно значимых и новых знаний о закономерностях, структуре, механизме обучения, теории и практике, методике организации, её содержании, принципах, методах и формах </a:t>
            </a:r>
            <a:r>
              <a:rPr lang="ru-RU" sz="2400" dirty="0" smtClean="0"/>
              <a:t>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39734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Объект и предмет исследования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b="1" dirty="0"/>
              <a:t>Объект исследования</a:t>
            </a:r>
            <a:r>
              <a:rPr lang="ru-RU" sz="2400" dirty="0"/>
              <a:t> – это то, на что направлено наше внимание, то к чему применяется исследование.</a:t>
            </a:r>
            <a:r>
              <a:rPr lang="ru-RU" sz="2400" i="1" dirty="0"/>
              <a:t> </a:t>
            </a:r>
            <a:endParaRPr lang="ru-RU" sz="2400" dirty="0"/>
          </a:p>
          <a:p>
            <a:r>
              <a:rPr lang="ru-RU" sz="2400" b="1" dirty="0" smtClean="0"/>
              <a:t>Предмет </a:t>
            </a:r>
            <a:r>
              <a:rPr lang="ru-RU" sz="2400" b="1" dirty="0"/>
              <a:t>исследования</a:t>
            </a:r>
            <a:r>
              <a:rPr lang="ru-RU" sz="2400" dirty="0"/>
              <a:t> – это сторона объекта; то, что изучается в ходе исследования. Предмет исследования</a:t>
            </a:r>
            <a:r>
              <a:rPr lang="ru-RU" sz="2400" b="1" dirty="0"/>
              <a:t> </a:t>
            </a:r>
            <a:r>
              <a:rPr lang="ru-RU" sz="2400" dirty="0"/>
              <a:t>более конкретен и включает только те связи и отношения, которые подлежат непосредственному изучению в данной работе, он определяет границы, в пределах которых изучается объект.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72681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08270" y="260043"/>
            <a:ext cx="8911687" cy="688224"/>
          </a:xfrm>
        </p:spPr>
        <p:txBody>
          <a:bodyPr>
            <a:normAutofit/>
          </a:bodyPr>
          <a:lstStyle/>
          <a:p>
            <a:r>
              <a:rPr lang="ru-RU" b="1" dirty="0"/>
              <a:t>Методы исследования</a:t>
            </a:r>
            <a:r>
              <a:rPr lang="ru-RU" dirty="0"/>
              <a:t>:</a:t>
            </a:r>
            <a:r>
              <a:rPr lang="ru-RU" b="1" dirty="0"/>
              <a:t> 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0" y="1134533"/>
            <a:ext cx="9980612" cy="5503334"/>
          </a:xfrm>
        </p:spPr>
        <p:txBody>
          <a:bodyPr>
            <a:normAutofit fontScale="92500"/>
          </a:bodyPr>
          <a:lstStyle/>
          <a:p>
            <a:r>
              <a:rPr lang="ru-RU" sz="2600" b="1" dirty="0"/>
              <a:t>Методика</a:t>
            </a:r>
            <a:r>
              <a:rPr lang="ru-RU" sz="2600" dirty="0" smtClean="0"/>
              <a:t>— </a:t>
            </a:r>
            <a:r>
              <a:rPr lang="ru-RU" sz="2600" dirty="0"/>
              <a:t>это совокупность приемов, способов исследования, порядок их применения и вид интерпретации полученных с их помощью результатов</a:t>
            </a:r>
            <a:r>
              <a:rPr lang="ru-RU" sz="2600" dirty="0" smtClean="0"/>
              <a:t>.</a:t>
            </a:r>
          </a:p>
          <a:p>
            <a:pPr marL="0" indent="0">
              <a:buNone/>
            </a:pPr>
            <a:r>
              <a:rPr lang="ru-RU" sz="2600" b="1" dirty="0"/>
              <a:t>Методы исследования</a:t>
            </a:r>
            <a:r>
              <a:rPr lang="ru-RU" sz="2600" dirty="0"/>
              <a:t>:</a:t>
            </a:r>
            <a:r>
              <a:rPr lang="ru-RU" sz="2600" b="1" dirty="0"/>
              <a:t> </a:t>
            </a:r>
            <a:r>
              <a:rPr lang="ru-RU" sz="2600" dirty="0"/>
              <a:t>способы, помогающие достигать поставленных задач и целей в исследовательской работе.</a:t>
            </a:r>
          </a:p>
          <a:p>
            <a:pPr marL="0" indent="0">
              <a:buNone/>
            </a:pPr>
            <a:r>
              <a:rPr lang="ru-RU" sz="2600" dirty="0"/>
              <a:t>Различают практические и теоретические методы.</a:t>
            </a:r>
          </a:p>
          <a:p>
            <a:r>
              <a:rPr lang="ru-RU" sz="2600" dirty="0"/>
              <a:t>К теоретическим методам исследования относят: анализ и синтез, сравнение, абстрагирование и конкретизация, обобщение, формализация, индукция и дедукция, идеализация, аналогия, моделирование, мысленный эксперимент.</a:t>
            </a:r>
          </a:p>
          <a:p>
            <a:r>
              <a:rPr lang="ru-RU" sz="2600" dirty="0"/>
              <a:t>К практическим: наблюдение, сравнение, измерение, эксперимент, анкетирование, моделирование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45483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3467" y="200776"/>
            <a:ext cx="9591145" cy="1280890"/>
          </a:xfrm>
        </p:spPr>
        <p:txBody>
          <a:bodyPr/>
          <a:lstStyle/>
          <a:p>
            <a:r>
              <a:rPr lang="ru-RU" b="1" dirty="0" smtClean="0"/>
              <a:t>Результатов </a:t>
            </a:r>
            <a:r>
              <a:rPr lang="ru-RU" b="1" dirty="0"/>
              <a:t>и практическая ценность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5600" y="1481666"/>
            <a:ext cx="9879012" cy="5173134"/>
          </a:xfrm>
        </p:spPr>
        <p:txBody>
          <a:bodyPr>
            <a:noAutofit/>
          </a:bodyPr>
          <a:lstStyle/>
          <a:p>
            <a:r>
              <a:rPr lang="ru-RU" sz="2800" dirty="0" smtClean="0"/>
              <a:t>Практическая значимость</a:t>
            </a:r>
            <a:r>
              <a:rPr lang="ru-RU" sz="2800" b="1" dirty="0"/>
              <a:t> </a:t>
            </a:r>
            <a:r>
              <a:rPr lang="ru-RU" sz="2800" dirty="0"/>
              <a:t>исследовательской  </a:t>
            </a:r>
            <a:r>
              <a:rPr lang="ru-RU" sz="2800" dirty="0" smtClean="0"/>
              <a:t>работы</a:t>
            </a:r>
            <a:r>
              <a:rPr lang="ru-RU" sz="2800" dirty="0"/>
              <a:t> </a:t>
            </a:r>
            <a:r>
              <a:rPr lang="ru-RU" sz="2800" dirty="0" smtClean="0"/>
              <a:t>отвечает на вопрос</a:t>
            </a:r>
            <a:r>
              <a:rPr lang="ru-RU" sz="2800" dirty="0"/>
              <a:t>: «Для чего создавалась исследовательская работа? С какой целью</a:t>
            </a:r>
            <a:r>
              <a:rPr lang="ru-RU" sz="2800" dirty="0" smtClean="0"/>
              <a:t>?»</a:t>
            </a:r>
          </a:p>
          <a:p>
            <a:r>
              <a:rPr lang="ru-RU" sz="2800" dirty="0"/>
              <a:t>Практическая ценность проекта заключается в раскрытии (описании) практического применения (значения) проведённой научно-исследовательской работы. Практическая значимость – это та польза, которую создание исследовательского проекта принесло учреждению, предприятию, организации или компании, послужившей базой исследования.</a:t>
            </a:r>
            <a:endParaRPr lang="ru-RU" sz="2800" dirty="0" smtClean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902428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7624" y="200776"/>
            <a:ext cx="8911687" cy="527357"/>
          </a:xfrm>
        </p:spPr>
        <p:txBody>
          <a:bodyPr>
            <a:normAutofit fontScale="90000"/>
          </a:bodyPr>
          <a:lstStyle/>
          <a:p>
            <a:r>
              <a:rPr lang="ru-RU" dirty="0"/>
              <a:t>Основная часть работы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948267"/>
            <a:ext cx="8915400" cy="4962955"/>
          </a:xfrm>
        </p:spPr>
        <p:txBody>
          <a:bodyPr>
            <a:normAutofit/>
          </a:bodyPr>
          <a:lstStyle/>
          <a:p>
            <a:r>
              <a:rPr lang="ru-RU" sz="2400" dirty="0"/>
              <a:t>В основной части работы подробно приводится методика и техника исследования, излагаются и обсуждаются полученные результаты. Содержание основной части работы должно точно соответствовать теме и полностью ее раскрывать. Основная часть должна содержать информацию, собранную и обработанную исследователем, характеристику методов решения проблемы, сравнение старых и предполагаемых методов решения, обоснование выбранного варианта решения (эффективность, точность, простота, наглядность, практическая значимость).</a:t>
            </a:r>
          </a:p>
        </p:txBody>
      </p:sp>
    </p:spTree>
    <p:extLst>
      <p:ext uri="{BB962C8B-B14F-4D97-AF65-F5344CB8AC3E}">
        <p14:creationId xmlns:p14="http://schemas.microsoft.com/office/powerpoint/2010/main" val="23085253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5459" y="0"/>
            <a:ext cx="10496541" cy="1280890"/>
          </a:xfrm>
        </p:spPr>
        <p:txBody>
          <a:bodyPr/>
          <a:lstStyle/>
          <a:p>
            <a:r>
              <a:rPr lang="ru-RU" dirty="0"/>
              <a:t>Заключение. Обобщение результатов, формулировка выводов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3866" y="1280890"/>
            <a:ext cx="10285412" cy="5407777"/>
          </a:xfrm>
        </p:spPr>
        <p:txBody>
          <a:bodyPr>
            <a:noAutofit/>
          </a:bodyPr>
          <a:lstStyle/>
          <a:p>
            <a:r>
              <a:rPr lang="ru-RU" sz="2200" dirty="0"/>
              <a:t>Заключение содержит выводы, к которым автор пришел в процессе анализа собранного материала (при этом желательно подчеркнуть их самостоятельность, новизну, теоретическое и практическое значение результатов). В заключение в лаконичной форме указывается направление дальнейших исследований, даются конкретные предложения по возможному практическому использованию результатов исследования.</a:t>
            </a:r>
          </a:p>
          <a:p>
            <a:r>
              <a:rPr lang="ru-RU" sz="2200" dirty="0"/>
              <a:t>В </a:t>
            </a:r>
            <a:r>
              <a:rPr lang="ru-RU" sz="2200" dirty="0" smtClean="0"/>
              <a:t>заключении </a:t>
            </a:r>
            <a:r>
              <a:rPr lang="ru-RU" sz="2200" dirty="0"/>
              <a:t>необходимо сопоставить полученные результаты с  рабочей гипотезой и  определить,  соответствуют ли  они  изначально высказанному предположению, как  ваши данные соотносятся с  результатами, полученными другими исследователями, к каким выводам подводит это сопоставление;</a:t>
            </a:r>
          </a:p>
          <a:p>
            <a:r>
              <a:rPr lang="ru-RU" sz="2200" dirty="0"/>
              <a:t> Если  в работе получены результаты, не подтверждающие гипотезу  или не совпадающие с результатами других исследователей, их также необходимо изложить и попытаться объяснить причину несоответствия</a:t>
            </a:r>
            <a:r>
              <a:rPr lang="ru-RU" sz="2200" dirty="0" smtClean="0"/>
              <a:t>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851040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72792" y="0"/>
            <a:ext cx="8911687" cy="628957"/>
          </a:xfrm>
        </p:spPr>
        <p:txBody>
          <a:bodyPr>
            <a:normAutofit fontScale="90000"/>
          </a:bodyPr>
          <a:lstStyle/>
          <a:p>
            <a:r>
              <a:rPr lang="ru-RU" dirty="0"/>
              <a:t>Формулировка выводов: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7867" y="628957"/>
            <a:ext cx="9946745" cy="6229043"/>
          </a:xfrm>
        </p:spPr>
        <p:txBody>
          <a:bodyPr>
            <a:noAutofit/>
          </a:bodyPr>
          <a:lstStyle/>
          <a:p>
            <a:r>
              <a:rPr lang="ru-RU" sz="2200" dirty="0"/>
              <a:t>На основании изложенных результатов кратко формулируются выводы, корректно сформулированные положения.</a:t>
            </a:r>
          </a:p>
          <a:p>
            <a:r>
              <a:rPr lang="ru-RU" sz="2200" dirty="0"/>
              <a:t>Выводы должны соответствовать цели работы, отвечать на поставленные задачи.</a:t>
            </a:r>
          </a:p>
          <a:p>
            <a:r>
              <a:rPr lang="ru-RU" sz="2200" dirty="0"/>
              <a:t>Выводов должно быть не меньше, чем задач. Чуть больше допустимо.</a:t>
            </a:r>
          </a:p>
          <a:p>
            <a:r>
              <a:rPr lang="ru-RU" sz="2200" dirty="0"/>
              <a:t>Приветствуется указания дальнейших исследований и предложения по возможному практическому использованию результатов исследования.</a:t>
            </a:r>
          </a:p>
          <a:p>
            <a:r>
              <a:rPr lang="ru-RU" sz="2200" dirty="0"/>
              <a:t>При обобщении результатов желательно использовать иллюстративный материал (рисунки, схемы, карты, таблицы, фотографии и т. п.), который должен быть связан с основным содержанием.</a:t>
            </a:r>
          </a:p>
          <a:p>
            <a:r>
              <a:rPr lang="ru-RU" sz="2200" dirty="0"/>
              <a:t>Выводы должны подтверждать или опровергать гипотезу.</a:t>
            </a:r>
          </a:p>
          <a:p>
            <a:r>
              <a:rPr lang="ru-RU" sz="2200" i="1" dirty="0"/>
              <a:t>  </a:t>
            </a:r>
            <a:r>
              <a:rPr lang="ru-RU" sz="2200" dirty="0"/>
              <a:t>Формулируются выводы по принципу пирамиды: сначала даются ответы на вопросы задач, а затем ответ на вопрос цели</a:t>
            </a:r>
            <a:r>
              <a:rPr lang="ru-RU" sz="2200" dirty="0" smtClean="0"/>
              <a:t>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7990323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858" y="0"/>
            <a:ext cx="9666809" cy="829734"/>
          </a:xfrm>
        </p:spPr>
        <p:txBody>
          <a:bodyPr>
            <a:noAutofit/>
          </a:bodyPr>
          <a:lstStyle/>
          <a:p>
            <a:r>
              <a:rPr lang="ru-RU" sz="2400" dirty="0" smtClean="0"/>
              <a:t>Мероприятия научно-исследовательской и практической деятельности студентов на февраль-апрель 2020 года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3857" y="829734"/>
            <a:ext cx="10276409" cy="5808133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smtClean="0"/>
              <a:t>Всероссийский конкурс научно-исследовательских работ «Мой вклад в величие России» - до 4 марта</a:t>
            </a:r>
          </a:p>
          <a:p>
            <a:r>
              <a:rPr lang="ru-RU" sz="2400" dirty="0" smtClean="0"/>
              <a:t>Всероссийский конкурс научных проектов «</a:t>
            </a:r>
            <a:r>
              <a:rPr lang="ru-RU" sz="2400" dirty="0" err="1" smtClean="0"/>
              <a:t>Неотерра</a:t>
            </a:r>
            <a:r>
              <a:rPr lang="ru-RU" sz="2400" dirty="0" smtClean="0"/>
              <a:t>» - до 8 апреля</a:t>
            </a:r>
          </a:p>
          <a:p>
            <a:r>
              <a:rPr lang="ru-RU" sz="2400" dirty="0" smtClean="0"/>
              <a:t>Всероссийский конкурс молодежных проектов «моя срана – моя Россия» - до 24 февраля</a:t>
            </a:r>
          </a:p>
          <a:p>
            <a:r>
              <a:rPr lang="ru-RU" sz="2400" dirty="0" smtClean="0"/>
              <a:t>Всероссийские конкурсы проводимые «национальной системой развития научной, творческой и инновационной деятельности молодежи России «Интеграция» - заочные туры март-апрель и сентябрь- ноябрь</a:t>
            </a:r>
          </a:p>
          <a:p>
            <a:r>
              <a:rPr lang="ru-RU" sz="2400" dirty="0" smtClean="0"/>
              <a:t>Краевая научная студенческая конференция «О доблестях, о подвигах, о славе» до 18 марта</a:t>
            </a:r>
          </a:p>
          <a:p>
            <a:r>
              <a:rPr lang="ru-RU" sz="2400" dirty="0" smtClean="0"/>
              <a:t>Конкурс научно-исследовательских работ и социально-экологических проектов «Дальневосточная весна 2020» - 20 апреля</a:t>
            </a:r>
          </a:p>
          <a:p>
            <a:r>
              <a:rPr lang="ru-RU" sz="2400" dirty="0" smtClean="0"/>
              <a:t>Краевой конкурс научно-исследовательских работ «Студенческая весна 2020» - 1-3 апреля (прием работ). Очный этап: 13 – 22 апреля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1002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</a:t>
            </a:r>
            <a:r>
              <a:rPr lang="ru-RU" dirty="0"/>
              <a:t>виды учебно-исследовательской деятельности: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проблемно-реферативный; </a:t>
            </a:r>
            <a:endParaRPr lang="ru-RU" sz="3200" dirty="0" smtClean="0"/>
          </a:p>
          <a:p>
            <a:r>
              <a:rPr lang="ru-RU" sz="3200" dirty="0" smtClean="0"/>
              <a:t>аналитико-систематизирующий</a:t>
            </a:r>
            <a:r>
              <a:rPr lang="ru-RU" sz="3200" dirty="0"/>
              <a:t>; </a:t>
            </a:r>
            <a:endParaRPr lang="ru-RU" sz="3200" dirty="0" smtClean="0"/>
          </a:p>
          <a:p>
            <a:r>
              <a:rPr lang="ru-RU" sz="3200" dirty="0" err="1" smtClean="0"/>
              <a:t>диагностико</a:t>
            </a:r>
            <a:r>
              <a:rPr lang="ru-RU" sz="3200" dirty="0" smtClean="0"/>
              <a:t>-прогностический</a:t>
            </a:r>
            <a:r>
              <a:rPr lang="ru-RU" sz="3200" dirty="0"/>
              <a:t>; </a:t>
            </a:r>
            <a:r>
              <a:rPr lang="ru-RU" sz="3200" dirty="0" err="1"/>
              <a:t>изобретательско</a:t>
            </a:r>
            <a:r>
              <a:rPr lang="ru-RU" sz="3200" dirty="0"/>
              <a:t>-рационализаторский; </a:t>
            </a:r>
            <a:endParaRPr lang="ru-RU" sz="3200" dirty="0" smtClean="0"/>
          </a:p>
          <a:p>
            <a:r>
              <a:rPr lang="ru-RU" sz="3200" dirty="0" smtClean="0"/>
              <a:t>экспериментально-исследовательский;</a:t>
            </a:r>
          </a:p>
          <a:p>
            <a:r>
              <a:rPr lang="ru-RU" sz="3200" dirty="0" smtClean="0"/>
              <a:t>проектно-поисковый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34749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Дидактические функции </a:t>
            </a:r>
            <a:r>
              <a:rPr lang="ru-RU" dirty="0"/>
              <a:t>учебно-исследовательской </a:t>
            </a:r>
            <a:r>
              <a:rPr lang="ru-RU" dirty="0" smtClean="0"/>
              <a:t>деятельности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мотивационная</a:t>
            </a:r>
            <a:r>
              <a:rPr lang="ru-RU" sz="4000" dirty="0" smtClean="0"/>
              <a:t>;</a:t>
            </a:r>
          </a:p>
          <a:p>
            <a:r>
              <a:rPr lang="ru-RU" sz="4000" dirty="0" smtClean="0"/>
              <a:t>информационная</a:t>
            </a:r>
            <a:r>
              <a:rPr lang="ru-RU" sz="4000" dirty="0"/>
              <a:t>; </a:t>
            </a:r>
            <a:endParaRPr lang="ru-RU" sz="4000" dirty="0" smtClean="0"/>
          </a:p>
          <a:p>
            <a:r>
              <a:rPr lang="ru-RU" sz="4000" dirty="0" smtClean="0"/>
              <a:t>контрольно-корректирующая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900526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9328142" cy="12808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формы </a:t>
            </a:r>
            <a:r>
              <a:rPr lang="ru-RU" dirty="0"/>
              <a:t>учебно-исследовательской работы студентов СПО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участие в работе научного студенческого общества</a:t>
            </a:r>
            <a:r>
              <a:rPr lang="ru-RU" sz="2800" dirty="0" smtClean="0"/>
              <a:t>,</a:t>
            </a:r>
          </a:p>
          <a:p>
            <a:r>
              <a:rPr lang="ru-RU" sz="2800" dirty="0" smtClean="0"/>
              <a:t> </a:t>
            </a:r>
            <a:r>
              <a:rPr lang="ru-RU" sz="2800" dirty="0"/>
              <a:t>в работе педагогических мастерских; </a:t>
            </a:r>
            <a:endParaRPr lang="ru-RU" sz="2800" dirty="0" smtClean="0"/>
          </a:p>
          <a:p>
            <a:r>
              <a:rPr lang="ru-RU" sz="2800" dirty="0" smtClean="0"/>
              <a:t>групповое </a:t>
            </a:r>
            <a:r>
              <a:rPr lang="ru-RU" sz="2800" dirty="0"/>
              <a:t>и индивидуальное выполнение в период практики опытных, экспериментальных и теоретических исследовательских заданий; </a:t>
            </a:r>
            <a:endParaRPr lang="ru-RU" sz="2800" dirty="0" smtClean="0"/>
          </a:p>
          <a:p>
            <a:r>
              <a:rPr lang="ru-RU" sz="2800" dirty="0" smtClean="0"/>
              <a:t>написание </a:t>
            </a:r>
            <a:r>
              <a:rPr lang="ru-RU" sz="2800" dirty="0"/>
              <a:t>курсовых и выпускных квалификационных работ.</a:t>
            </a:r>
          </a:p>
        </p:txBody>
      </p:sp>
    </p:spTree>
    <p:extLst>
      <p:ext uri="{BB962C8B-B14F-4D97-AF65-F5344CB8AC3E}">
        <p14:creationId xmlns:p14="http://schemas.microsoft.com/office/powerpoint/2010/main" val="939773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92258" y="0"/>
            <a:ext cx="10462675" cy="98455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Формы </a:t>
            </a:r>
            <a:r>
              <a:rPr lang="ru-RU" dirty="0"/>
              <a:t>представления студентами исследовательской работы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21479" y="984557"/>
            <a:ext cx="8915400" cy="5689600"/>
          </a:xfrm>
        </p:spPr>
        <p:txBody>
          <a:bodyPr>
            <a:noAutofit/>
          </a:bodyPr>
          <a:lstStyle/>
          <a:p>
            <a:r>
              <a:rPr lang="ru-RU" sz="2000" dirty="0"/>
              <a:t>выпускная квалификационная работа; </a:t>
            </a:r>
            <a:endParaRPr lang="ru-RU" sz="2000" dirty="0" smtClean="0"/>
          </a:p>
          <a:p>
            <a:r>
              <a:rPr lang="ru-RU" sz="2000" dirty="0" smtClean="0"/>
              <a:t>курсовая </a:t>
            </a:r>
            <a:r>
              <a:rPr lang="ru-RU" sz="2000" dirty="0"/>
              <a:t>работа; </a:t>
            </a:r>
            <a:endParaRPr lang="ru-RU" sz="2000" dirty="0" smtClean="0"/>
          </a:p>
          <a:p>
            <a:r>
              <a:rPr lang="ru-RU" sz="2000" dirty="0" smtClean="0"/>
              <a:t>учебно-исследовательский </a:t>
            </a:r>
            <a:r>
              <a:rPr lang="ru-RU" sz="2000" dirty="0"/>
              <a:t>проект; </a:t>
            </a:r>
            <a:endParaRPr lang="ru-RU" sz="2000" dirty="0" smtClean="0"/>
          </a:p>
          <a:p>
            <a:r>
              <a:rPr lang="ru-RU" sz="2000" dirty="0" smtClean="0"/>
              <a:t>доклад</a:t>
            </a:r>
            <a:r>
              <a:rPr lang="ru-RU" sz="2000" dirty="0"/>
              <a:t>; </a:t>
            </a:r>
            <a:endParaRPr lang="ru-RU" sz="2000" dirty="0" smtClean="0"/>
          </a:p>
          <a:p>
            <a:r>
              <a:rPr lang="ru-RU" sz="2000" dirty="0" smtClean="0"/>
              <a:t>сообщение </a:t>
            </a:r>
            <a:r>
              <a:rPr lang="ru-RU" sz="2000" dirty="0"/>
              <a:t>по теме; </a:t>
            </a:r>
            <a:endParaRPr lang="ru-RU" sz="2000" dirty="0" smtClean="0"/>
          </a:p>
          <a:p>
            <a:r>
              <a:rPr lang="ru-RU" sz="2000" dirty="0" smtClean="0"/>
              <a:t>дневник </a:t>
            </a:r>
            <a:r>
              <a:rPr lang="ru-RU" sz="2000" dirty="0"/>
              <a:t>педагогических наблюдений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алгоритм решения конкретной задачи; </a:t>
            </a:r>
            <a:endParaRPr lang="ru-RU" sz="2000" dirty="0" smtClean="0"/>
          </a:p>
          <a:p>
            <a:r>
              <a:rPr lang="ru-RU" sz="2000" dirty="0" smtClean="0"/>
              <a:t>конструкция </a:t>
            </a:r>
            <a:r>
              <a:rPr lang="ru-RU" sz="2000" dirty="0"/>
              <a:t>дидактического средства; </a:t>
            </a:r>
            <a:endParaRPr lang="ru-RU" sz="2000" dirty="0" smtClean="0"/>
          </a:p>
          <a:p>
            <a:r>
              <a:rPr lang="ru-RU" sz="2000" dirty="0" smtClean="0"/>
              <a:t>аннотированный </a:t>
            </a:r>
            <a:r>
              <a:rPr lang="ru-RU" sz="2000" dirty="0"/>
              <a:t>библиографический список; </a:t>
            </a:r>
            <a:endParaRPr lang="ru-RU" sz="2000" dirty="0" smtClean="0"/>
          </a:p>
          <a:p>
            <a:r>
              <a:rPr lang="ru-RU" sz="2000" dirty="0" smtClean="0"/>
              <a:t>терминологический </a:t>
            </a:r>
            <a:r>
              <a:rPr lang="ru-RU" sz="2000" dirty="0"/>
              <a:t>словарь; </a:t>
            </a:r>
            <a:endParaRPr lang="ru-RU" sz="2000" dirty="0" smtClean="0"/>
          </a:p>
          <a:p>
            <a:r>
              <a:rPr lang="ru-RU" sz="2000" dirty="0" smtClean="0"/>
              <a:t>реферат</a:t>
            </a:r>
            <a:r>
              <a:rPr lang="ru-RU" sz="2000" dirty="0"/>
              <a:t>; </a:t>
            </a:r>
            <a:endParaRPr lang="ru-RU" sz="2000" dirty="0" smtClean="0"/>
          </a:p>
          <a:p>
            <a:r>
              <a:rPr lang="ru-RU" sz="2000" dirty="0" smtClean="0"/>
              <a:t>аннотация</a:t>
            </a:r>
            <a:r>
              <a:rPr lang="ru-RU" sz="2000" dirty="0"/>
              <a:t>; </a:t>
            </a:r>
            <a:endParaRPr lang="ru-RU" sz="2000" dirty="0" smtClean="0"/>
          </a:p>
          <a:p>
            <a:r>
              <a:rPr lang="ru-RU" sz="2000" dirty="0" smtClean="0"/>
              <a:t>план </a:t>
            </a:r>
            <a:r>
              <a:rPr lang="ru-RU" sz="2000" dirty="0"/>
              <a:t>решения проблемы (простой или сложный)</a:t>
            </a:r>
          </a:p>
        </p:txBody>
      </p:sp>
    </p:spTree>
    <p:extLst>
      <p:ext uri="{BB962C8B-B14F-4D97-AF65-F5344CB8AC3E}">
        <p14:creationId xmlns:p14="http://schemas.microsoft.com/office/powerpoint/2010/main" val="376969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Целью организации учебно-исследовательской работы студентов учреждений СПО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810932"/>
            <a:ext cx="8915400" cy="3100289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повышение </a:t>
            </a:r>
            <a:r>
              <a:rPr lang="ru-RU" sz="3200" dirty="0"/>
              <a:t>качества подготовки специалиста, способного к самостоятельному творческому участию в инновационных процессах, развертывающихся в различных образовательных учреждениях.</a:t>
            </a:r>
          </a:p>
        </p:txBody>
      </p:sp>
    </p:spTree>
    <p:extLst>
      <p:ext uri="{BB962C8B-B14F-4D97-AF65-F5344CB8AC3E}">
        <p14:creationId xmlns:p14="http://schemas.microsoft.com/office/powerpoint/2010/main" val="1415180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Основные задачи научной работы студентов: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284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а</a:t>
            </a:r>
            <a:r>
              <a:rPr lang="ru-RU" sz="2400" dirty="0"/>
              <a:t>) развитие творческого и аналитического мышления, развитие познавательной активности;</a:t>
            </a:r>
          </a:p>
          <a:p>
            <a:pPr marL="0" indent="0">
              <a:buNone/>
            </a:pPr>
            <a:r>
              <a:rPr lang="ru-RU" sz="2400" dirty="0"/>
              <a:t>б) расширение научного кругозора;</a:t>
            </a:r>
          </a:p>
          <a:p>
            <a:pPr marL="0" indent="0">
              <a:buNone/>
            </a:pPr>
            <a:r>
              <a:rPr lang="ru-RU" sz="2400" dirty="0"/>
              <a:t>в) привитие устойчивых навыков самостоятельной научно- исследовательской работы;</a:t>
            </a:r>
          </a:p>
          <a:p>
            <a:pPr marL="0" indent="0">
              <a:buNone/>
            </a:pPr>
            <a:r>
              <a:rPr lang="ru-RU" sz="2400" dirty="0"/>
              <a:t>г) повышение качества усвоения изучаемых дисциплин;</a:t>
            </a:r>
          </a:p>
          <a:p>
            <a:pPr marL="0" indent="0">
              <a:buNone/>
            </a:pPr>
            <a:r>
              <a:rPr lang="ru-RU" sz="2400" dirty="0"/>
              <a:t>д) выработка умения применять теоретические знания и современные методы научных исследований в практической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021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Научно-исследовательская работа студентов </a:t>
            </a:r>
            <a:r>
              <a:rPr lang="ru-RU" dirty="0" smtClean="0"/>
              <a:t>организуется в </a:t>
            </a:r>
            <a:r>
              <a:rPr lang="ru-RU" dirty="0"/>
              <a:t>различных формах по двум направлениям: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810932"/>
            <a:ext cx="8915400" cy="3100289"/>
          </a:xfrm>
        </p:spPr>
        <p:txBody>
          <a:bodyPr>
            <a:normAutofit fontScale="92500" lnSpcReduction="10000"/>
          </a:bodyPr>
          <a:lstStyle/>
          <a:p>
            <a:r>
              <a:rPr lang="ru-RU" sz="3600" dirty="0" smtClean="0"/>
              <a:t>учебно-исследовательская </a:t>
            </a:r>
            <a:r>
              <a:rPr lang="ru-RU" sz="3600" dirty="0"/>
              <a:t>работа студентов, включаемая в учебный процесс,</a:t>
            </a:r>
          </a:p>
          <a:p>
            <a:r>
              <a:rPr lang="ru-RU" sz="3600" dirty="0"/>
              <a:t>научно-исследовательская работа студентов, выполняемая во вне учебное время.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707364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269</TotalTime>
  <Words>1101</Words>
  <Application>Microsoft Office PowerPoint</Application>
  <PresentationFormat>Широкоэкранный</PresentationFormat>
  <Paragraphs>134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0" baseType="lpstr">
      <vt:lpstr>Arial</vt:lpstr>
      <vt:lpstr>Century Gothic</vt:lpstr>
      <vt:lpstr>Wingdings 3</vt:lpstr>
      <vt:lpstr>Легкий дым</vt:lpstr>
      <vt:lpstr>Исследовательская деятельность студентов СПО: от теории к практике </vt:lpstr>
      <vt:lpstr> «Учебно-исследовательская деятельность»: </vt:lpstr>
      <vt:lpstr>Основные виды учебно-исследовательской деятельности:</vt:lpstr>
      <vt:lpstr>Дидактические функции учебно-исследовательской деятельности</vt:lpstr>
      <vt:lpstr>Основные формы учебно-исследовательской работы студентов СПО</vt:lpstr>
      <vt:lpstr>Формы представления студентами исследовательской работы</vt:lpstr>
      <vt:lpstr>Целью организации учебно-исследовательской работы студентов учреждений СПО</vt:lpstr>
      <vt:lpstr>Основные задачи научной работы студентов: </vt:lpstr>
      <vt:lpstr>Научно-исследовательская работа студентов организуется в различных формах по двум направлениям: </vt:lpstr>
      <vt:lpstr>Научно-исследовательская работа студентов, выполняемая вне рамок учебного процесса, осуществляется в виде работы в студенческом научном обществе, которая  организована в разных формах:</vt:lpstr>
      <vt:lpstr>В нашем колледже сложилась система включения студентов в исследовательскую деятельность, начиная с первого года обучения: </vt:lpstr>
      <vt:lpstr>Этапы ведения  исследовательской работы</vt:lpstr>
      <vt:lpstr>Тема исследования</vt:lpstr>
      <vt:lpstr>Рекомендации по написанию введения</vt:lpstr>
      <vt:lpstr>Постановка проблемы</vt:lpstr>
      <vt:lpstr>Актуальность выбранной темы</vt:lpstr>
      <vt:lpstr>Гипотеза исследования (для экспериментальных исследований)</vt:lpstr>
      <vt:lpstr>Цель исследования</vt:lpstr>
      <vt:lpstr>Задачи работы</vt:lpstr>
      <vt:lpstr>Объект и предмет исследования</vt:lpstr>
      <vt:lpstr>Методы исследования: </vt:lpstr>
      <vt:lpstr>Результатов и практическая ценность работы</vt:lpstr>
      <vt:lpstr>Основная часть работы</vt:lpstr>
      <vt:lpstr>Заключение. Обобщение результатов, формулировка выводов</vt:lpstr>
      <vt:lpstr>Формулировка выводов:</vt:lpstr>
      <vt:lpstr>Мероприятия научно-исследовательской и практической деятельности студентов на февраль-апрель 2020 года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Исследовательская деятельность студентов СПО: от теории к практике</dc:title>
  <dc:creator>Наталья Алексеевна Павлова</dc:creator>
  <cp:lastModifiedBy>Наталья Алексеевна Павлова</cp:lastModifiedBy>
  <cp:revision>12</cp:revision>
  <dcterms:created xsi:type="dcterms:W3CDTF">2020-02-13T23:36:46Z</dcterms:created>
  <dcterms:modified xsi:type="dcterms:W3CDTF">2020-02-14T04:07:26Z</dcterms:modified>
</cp:coreProperties>
</file>