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7" r:id="rId9"/>
    <p:sldId id="263" r:id="rId10"/>
    <p:sldId id="264" r:id="rId11"/>
    <p:sldId id="265" r:id="rId12"/>
    <p:sldId id="274" r:id="rId13"/>
    <p:sldId id="278" r:id="rId14"/>
    <p:sldId id="284" r:id="rId15"/>
    <p:sldId id="266" r:id="rId16"/>
    <p:sldId id="267" r:id="rId17"/>
    <p:sldId id="268" r:id="rId18"/>
    <p:sldId id="275" r:id="rId19"/>
    <p:sldId id="276" r:id="rId20"/>
    <p:sldId id="282" r:id="rId21"/>
    <p:sldId id="269" r:id="rId22"/>
    <p:sldId id="287" r:id="rId23"/>
    <p:sldId id="270" r:id="rId24"/>
    <p:sldId id="289" r:id="rId25"/>
    <p:sldId id="271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8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100" d="100"/>
          <a:sy n="100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65280-1E1F-490E-B8AF-56F77F1C02E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CEC6-A4B7-464B-A31A-AEEFA9364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2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цифра – количество ДТП, вторая – погибших, третья – раненых. Например,  268-18-319</a:t>
            </a:r>
            <a:r>
              <a:rPr lang="ru-RU" baseline="0" dirty="0" smtClean="0"/>
              <a:t> </a:t>
            </a:r>
            <a:r>
              <a:rPr lang="ru-RU" dirty="0" smtClean="0"/>
              <a:t> означает следующее: в 268 дорожно-</a:t>
            </a:r>
            <a:r>
              <a:rPr lang="ru-RU" baseline="0" dirty="0" smtClean="0"/>
              <a:t> транспортных происшествиях 18 человек погибли и 319 получили травмы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88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 января 2021 года в 18 часов 45 минут водитель автомобиля «Тойота </a:t>
            </a:r>
            <a:r>
              <a:rPr lang="ru-RU" dirty="0" err="1" smtClean="0"/>
              <a:t>ФДжи</a:t>
            </a:r>
            <a:r>
              <a:rPr lang="ru-RU" dirty="0" smtClean="0"/>
              <a:t> </a:t>
            </a:r>
            <a:r>
              <a:rPr lang="ru-RU" dirty="0" err="1" smtClean="0"/>
              <a:t>Крузер</a:t>
            </a:r>
            <a:r>
              <a:rPr lang="ru-RU" dirty="0" smtClean="0"/>
              <a:t>»,  двигаясь  по Комсомольскому шоссе со  стороны улицы Степной  в сторону улицы Базовой по крайней левой полосе,  в  районе  дома  №57/2  по Комсомольскому шоссе, не правильно выбрал безопасную скорость движения, обеспечивающею постоянный контроль за движением и совершил наезд на препятствие (дорожный знак 4.2.1«Объезд препятствия справа»), что привело к опрокидыванию.   </a:t>
            </a:r>
          </a:p>
          <a:p>
            <a:r>
              <a:rPr lang="ru-RU" dirty="0" smtClean="0"/>
              <a:t>     В результате ДТП водитель автомобиля госпитализирован. Водительских прав не имеет.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3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 августа  в 06 часов 30 минут не имеющий прав водитель автомобиля «Ниссан АД», находясь в состоянии опьянения, двигаясь по улице Вагонной  со стороны улицы Рельсовой   в сторону улицы Урожайной, не учёл состояние дорожного покрытия, неправильно выбрал скорость движения, выехал на встречную полосу, где столкнулся с автомобилем «Ниссан Сафари».      В  результате  происшествия водитель и пассажир «Ниссан АД» получили травмы.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29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25 мая в 12 часов не имеющий водительских прав 40-летний мужчина, сев за руль не принадлежащего ему автомобиля «Тойота-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Рактис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»,  двигаясь по улице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Водонасосной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со стороны улицы Культурной в сторону Северного шоссе, не уступил дорогу автомобилю «Нива Шевроле», двигавшемуся по улице Лазо со стороны улицы Сусанина в сторону Северного шоссе, совершил столкновение. От прохождения медицинского освидетельствования водитель «Тойоты» отказался. Нарушение правил проезда перекрёстка водитель объяснил тем, что перепутал педали газа и тормоза. В результате ДТП оба водителя получили травмы.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2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 мая  в 11 часов водитель автомобиля «Ниссан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двигаясь по Комсомольскому шоссе со стороны улицы Базовой в сторону проспекта Победы, ошибся в выборе скорости при дождливой погоде, из-за чего автомашину вынесло  с дороги вправо, повреждены ограждения и теплотрасса Водитель получил незначительную травму.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9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 июня в 16 часов 20 минут водитель «Лексуса», двигаясь по проспекту Ленина со стороны улицы Димитрова в сторону улицы Сидоренко, на перекрестке Ленина-Котовского  при  движения на разрешающий сигнал светофора совершил столкновение с велосипедистом  68 лет, который пересекал проспект Ленина на красный сигнал светофора по пешеходному переходу,  не спешившись.  В результате ДТП велосипедист получил  серьёзную травму, госпитализирован. Велосипедист привлечён к административной ответственности по части 2 статьи 12.29 КоАП РФ.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37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августа  в 15 часов 15 минут 57-летний  водитель автомобиля «Тойота-Фортуна», двигаясь по улице Калинина в сторону проспекта Копылова, неправильно выбрал скорость движения, выехал на встречную полосу, где столкнулся с рейсовым автомобилем ДЭУ маршрута № 28, который двигался во встречном направлении (в салоне находилось 10 пассажиров)     В  результате  происшествия пострадал водитель «Тойота-Фортуны», доставлен в больницу.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8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цифра – количество ДТП, вторая – погибших, третья – раненых. Например,  92-7-89  означает следующее: в 92 дорожно- транспортных происшествиях 7 человек погибли и 89 получили травмы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12 мая в 14 часов 50 минут в районе дома №19 по проспекту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Первостроителей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автомобилем «Хонда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Фит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 совершён наезд на 12-летнего мальчика, который решил перейти проезжую часть не по «зебре», в то время как в указанном районе обустроенные пешеходные переходы расположены в зоне видимости. Ребёнок получил травму, госпитализирован.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4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26 мая  в 17 часов 12 минут водитель автомобиля «Тойота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Ипсум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», двигаясь по  Аллее Труда со стороны улицы Кирова в сторону проспекта Мира, в районе пересечения с улицей Пионерской не уступил дорогу пешеходу,   который переходил проезжую часть дороги по нерегулируемому пешеходному переходу,  совершил на него наезд. В результате происшествия мужчина 30 лет получил ушибы, госпитализация ему не потребовалась.  Водитель трезв, привлечён к административной ответственности по статье 12.18 КоАП РФ.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48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2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 мая в 18 часов водитель автомобиля «Тойота </a:t>
            </a:r>
            <a:r>
              <a:rPr lang="ru-RU" dirty="0" err="1" smtClean="0"/>
              <a:t>Вокси</a:t>
            </a:r>
            <a:r>
              <a:rPr lang="ru-RU" dirty="0" smtClean="0"/>
              <a:t>»,  двигаясь  по  проспекту Победы со  стороны переулка  Дворцового, при повороте налево на улицу Советскую, не уступил дорогу автомобилю «Тойота </a:t>
            </a:r>
            <a:r>
              <a:rPr lang="ru-RU" dirty="0" err="1" smtClean="0"/>
              <a:t>Раум</a:t>
            </a:r>
            <a:r>
              <a:rPr lang="ru-RU" dirty="0" smtClean="0"/>
              <a:t>», двигавшемуся в прямом встречном направлении, совершил столкновение с ним.  В результате дорожно-транспортного происшествия 23-летняя водительница «Тойоты </a:t>
            </a:r>
            <a:r>
              <a:rPr lang="ru-RU" dirty="0" err="1" smtClean="0"/>
              <a:t>Раум</a:t>
            </a:r>
            <a:r>
              <a:rPr lang="ru-RU" dirty="0" smtClean="0"/>
              <a:t>» и пассажирка «Тойоты </a:t>
            </a:r>
            <a:r>
              <a:rPr lang="ru-RU" dirty="0" err="1" smtClean="0"/>
              <a:t>Вокси</a:t>
            </a:r>
            <a:r>
              <a:rPr lang="ru-RU" dirty="0" smtClean="0"/>
              <a:t>» 48 лет, не пристёгнутая ремнём безопасности, получили травмы, назначено амбулаторное лечение. </a:t>
            </a:r>
          </a:p>
          <a:p>
            <a:r>
              <a:rPr lang="ru-RU" dirty="0" smtClean="0"/>
              <a:t> 28 апреля в 7 часов в микрорайоне Дружба водитель автомобиля «</a:t>
            </a:r>
            <a:r>
              <a:rPr lang="ru-RU" dirty="0" err="1" smtClean="0"/>
              <a:t>Киа</a:t>
            </a:r>
            <a:r>
              <a:rPr lang="ru-RU" dirty="0" smtClean="0"/>
              <a:t> Бонго», при выезде из жилой зоны на дорогу  не уступил дорогу и совершил столкновение с «ВАЗ-21063». </a:t>
            </a:r>
          </a:p>
          <a:p>
            <a:r>
              <a:rPr lang="ru-RU" dirty="0" smtClean="0"/>
              <a:t>    В ДТП 25-летняя пассажирка «Жигулей» с травмой ноги госпитализирована.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3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15 мая в 7 часов 40 минут водитель автомобиля «Ниссан-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Прессаж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», двигаясь по проспекту Победы со стороны переулка Дворцового в сторону улицы Орехова, при проезде пересечения с улицей Советской, являющейся главной, при неработающем светофоре, е уступил дорогу автомобилю «Тойота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Аллион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», который двигался со стороны проспекта Московского в сторону улицы Ленинградской, в результате чего произошло столкновение. Травмирован водитель «Тойоты».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8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 июня  в 10 часов 45 минут лишенный прав водитель «Тойоты </a:t>
            </a:r>
            <a:r>
              <a:rPr lang="ru-RU" dirty="0" err="1" smtClean="0"/>
              <a:t>Платц</a:t>
            </a:r>
            <a:r>
              <a:rPr lang="ru-RU" dirty="0" smtClean="0"/>
              <a:t>»,  двигаясь по улице Лазо со стороны Северного шоссе в сторону  улицы </a:t>
            </a:r>
            <a:r>
              <a:rPr lang="ru-RU" dirty="0" err="1" smtClean="0"/>
              <a:t>Водонасосной</a:t>
            </a:r>
            <a:r>
              <a:rPr lang="ru-RU" dirty="0" smtClean="0"/>
              <a:t>,   в районе дома № 86 начал разворот, выехал на встречную полосу движения  и совершил столкновение с «Тойотой </a:t>
            </a:r>
            <a:r>
              <a:rPr lang="ru-RU" dirty="0" err="1" smtClean="0"/>
              <a:t>Таун</a:t>
            </a:r>
            <a:r>
              <a:rPr lang="ru-RU" dirty="0" smtClean="0"/>
              <a:t> </a:t>
            </a:r>
            <a:r>
              <a:rPr lang="ru-RU" dirty="0" err="1" smtClean="0"/>
              <a:t>Айс</a:t>
            </a:r>
            <a:r>
              <a:rPr lang="ru-RU" dirty="0" smtClean="0"/>
              <a:t>».  В результате ДТП  получили  травмы  3 человека:  43-летний Водитель «Тойоты </a:t>
            </a:r>
            <a:r>
              <a:rPr lang="ru-RU" dirty="0" err="1" smtClean="0"/>
              <a:t>Платц</a:t>
            </a:r>
            <a:r>
              <a:rPr lang="ru-RU" dirty="0" smtClean="0"/>
              <a:t>» - госпитализирован, водителю «Тойоты </a:t>
            </a:r>
            <a:r>
              <a:rPr lang="ru-RU" dirty="0" err="1" smtClean="0"/>
              <a:t>Таун</a:t>
            </a:r>
            <a:r>
              <a:rPr lang="ru-RU" dirty="0" smtClean="0"/>
              <a:t> </a:t>
            </a:r>
            <a:r>
              <a:rPr lang="ru-RU" dirty="0" err="1" smtClean="0"/>
              <a:t>Айс</a:t>
            </a:r>
            <a:r>
              <a:rPr lang="ru-RU" dirty="0" smtClean="0"/>
              <a:t>» 56 лет и  пассажирке «Тойоты </a:t>
            </a:r>
            <a:r>
              <a:rPr lang="ru-RU" dirty="0" err="1" smtClean="0"/>
              <a:t>Платц</a:t>
            </a:r>
            <a:r>
              <a:rPr lang="ru-RU" dirty="0" smtClean="0"/>
              <a:t>» 54 лет назначено амбулаторное лечение.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15 июля в 1 час 30 минут водитель автомобиля «Хонда </a:t>
            </a:r>
            <a:r>
              <a:rPr lang="ru-RU" dirty="0" err="1" smtClean="0"/>
              <a:t>Сабер</a:t>
            </a:r>
            <a:r>
              <a:rPr lang="ru-RU" dirty="0" smtClean="0"/>
              <a:t>», двигаясь по улице Орловской со стороны улицы Лесной в сторону улицы Дзержинского,  в районе  дома  №52 по улице Орловской не выбрал безопасную скорость движения, позволяющую обеспечить контроль за движением транспортного средства, в результате чего совершил съезд с проезжей части налево и наезд на опору освещения. В результате ДТП водитель 33 лет и неустановленная женщина скончались на месте, 41-летний пассажир скончался в больнице, 3 пассажира госпитализированы, один пассажир направлен на амбулаторное лечение.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CEC6-A4B7-464B-A31A-AEEFA93645C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0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3200400"/>
            <a:ext cx="7632848" cy="152400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0070C0"/>
                </a:solidFill>
              </a:rPr>
              <a:t>2021-2022 </a:t>
            </a:r>
            <a:r>
              <a:rPr lang="ru-RU" sz="5400" b="1" dirty="0" smtClean="0">
                <a:solidFill>
                  <a:srgbClr val="0070C0"/>
                </a:solidFill>
              </a:rPr>
              <a:t>4 месяца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7986464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Состояние аварийности на дорогах города Комсомольска-на-Амуре </a:t>
            </a:r>
            <a:endParaRPr lang="ru-RU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50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Причины столкновений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399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+mj-lt"/>
              </a:rPr>
              <a:t>Нарушения </a:t>
            </a:r>
            <a:r>
              <a:rPr lang="ru-RU" sz="3200" dirty="0">
                <a:solidFill>
                  <a:schemeClr val="tx1"/>
                </a:solidFill>
                <a:latin typeface="+mj-lt"/>
              </a:rPr>
              <a:t>водителями, повлекшие ДТП:</a:t>
            </a:r>
          </a:p>
          <a:p>
            <a:endParaRPr lang="ru-RU" dirty="0"/>
          </a:p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Несоблюдение очередности проезда          </a:t>
            </a:r>
          </a:p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Нарушение скоростного </a:t>
            </a:r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режима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Нарушения правил обгона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Выезд </a:t>
            </a:r>
            <a:r>
              <a:rPr lang="ru-RU" sz="2800" dirty="0">
                <a:solidFill>
                  <a:srgbClr val="FF0000"/>
                </a:solidFill>
                <a:latin typeface="+mj-lt"/>
              </a:rPr>
              <a:t>на полосу встречного движения         </a:t>
            </a:r>
          </a:p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Неправильный выбор дистанции                             </a:t>
            </a:r>
          </a:p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Нарушение требований сигналов светофора   </a:t>
            </a:r>
          </a:p>
          <a:p>
            <a:r>
              <a:rPr lang="ru-RU" sz="2800" dirty="0">
                <a:solidFill>
                  <a:srgbClr val="FF0000"/>
                </a:solidFill>
                <a:latin typeface="+mj-lt"/>
              </a:rPr>
              <a:t>Нарушение правил перестроения                   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95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6781800" cy="17281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Несоблюдение очерёдности проезда</a:t>
            </a:r>
            <a:endParaRPr lang="ru-RU" sz="2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3" y="440668"/>
            <a:ext cx="4416492" cy="24842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06" y="3121515"/>
            <a:ext cx="5216580" cy="29343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4860032" y="332657"/>
            <a:ext cx="40324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9 мая в 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18 часов водитель автомобиля «Тойота </a:t>
            </a:r>
            <a:r>
              <a:rPr lang="ru-RU" sz="14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Вокси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»,  двигаясь  по  проспекту Победы со  стороны переулка  Дворцового, при повороте налево на улицу Советскую, не уступил дорогу автомобилю «Тойота </a:t>
            </a:r>
            <a:r>
              <a:rPr lang="ru-RU" sz="14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Раум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», двигавшемуся в прямом встречном направлении, совершил столкновение с ним.  В результате </a:t>
            </a:r>
            <a:r>
              <a:rPr lang="ru-RU" sz="14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ДТП 23-летняя 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водительница «Тойоты </a:t>
            </a:r>
            <a:r>
              <a:rPr lang="ru-RU" sz="14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Раум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» и пассажирка «Тойоты </a:t>
            </a:r>
            <a:r>
              <a:rPr lang="ru-RU" sz="14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Вокси</a:t>
            </a:r>
            <a:r>
              <a:rPr lang="ru-RU" sz="1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» 48 лет, не пристёгнутая ремнём безопасности, получили </a:t>
            </a:r>
            <a:r>
              <a:rPr lang="ru-RU" sz="1400" b="1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травмы. </a:t>
            </a:r>
            <a:endParaRPr lang="ru-RU" sz="1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8032" y="3573016"/>
            <a:ext cx="3203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        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апреля 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7 часов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микрорайоне Дружба водитель автомобиля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Киа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Бонго», при выезде из жилой зоны на дорогу  не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уступил дорогу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 совершил столкновение с «ВАЗ-21063». </a:t>
            </a: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В ДТП 25-летняя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пассажирка «Жигулей» с травмой ноги госпитализирована. </a:t>
            </a:r>
          </a:p>
        </p:txBody>
      </p:sp>
    </p:spTree>
    <p:extLst>
      <p:ext uri="{BB962C8B-B14F-4D97-AF65-F5344CB8AC3E}">
        <p14:creationId xmlns:p14="http://schemas.microsoft.com/office/powerpoint/2010/main" val="348125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с 15.05\15.05. Победы - Советск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8" y="532831"/>
            <a:ext cx="8934667" cy="50257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83568" y="5661248"/>
            <a:ext cx="54553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Перекрёсток Победы – Советская</a:t>
            </a:r>
          </a:p>
          <a:p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9850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554416" cy="1087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Несоблюдение дистанции</a:t>
            </a:r>
            <a:endParaRPr lang="ru-RU" dirty="0"/>
          </a:p>
        </p:txBody>
      </p:sp>
      <p:pic>
        <p:nvPicPr>
          <p:cNvPr id="4098" name="Picture 2" descr="D:\2020\ПРЕССА\ФОТО по сводкам ДТП\5. Май\25-31.05\27.05. Ленина Васян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6009084" cy="4506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50308" y="1556792"/>
            <a:ext cx="2521492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27 мая водитель автомобиля «Хендай», двигаясь по </a:t>
            </a:r>
            <a:r>
              <a:rPr lang="ru-RU" dirty="0" err="1" smtClean="0">
                <a:latin typeface="+mj-lt"/>
              </a:rPr>
              <a:t>пр.Ленина</a:t>
            </a:r>
            <a:r>
              <a:rPr lang="ru-RU" dirty="0" smtClean="0">
                <a:latin typeface="+mj-lt"/>
              </a:rPr>
              <a:t>, совершил </a:t>
            </a:r>
            <a:r>
              <a:rPr lang="ru-RU" dirty="0">
                <a:latin typeface="+mj-lt"/>
              </a:rPr>
              <a:t>столкновение </a:t>
            </a:r>
            <a:r>
              <a:rPr lang="ru-RU" dirty="0" smtClean="0">
                <a:latin typeface="+mj-lt"/>
              </a:rPr>
              <a:t>с автомобилем «Тойота </a:t>
            </a:r>
            <a:r>
              <a:rPr lang="ru-RU" dirty="0" err="1" smtClean="0">
                <a:latin typeface="+mj-lt"/>
              </a:rPr>
              <a:t>Таун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Айс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Ноах</a:t>
            </a:r>
            <a:r>
              <a:rPr lang="ru-RU" dirty="0" smtClean="0">
                <a:latin typeface="+mj-lt"/>
              </a:rPr>
              <a:t>» , снизившим скорость перед пешеходным переходом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805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6781800" cy="8709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Выезд на встречную полосу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168080" cy="3767328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+mj-lt"/>
              </a:rPr>
              <a:t>9 июня  в 10 часов 45 минут лишенный прав водитель «Тойоты </a:t>
            </a:r>
            <a:r>
              <a:rPr lang="ru-RU" sz="1800" dirty="0" err="1">
                <a:latin typeface="+mj-lt"/>
              </a:rPr>
              <a:t>Платц</a:t>
            </a:r>
            <a:r>
              <a:rPr lang="ru-RU" sz="1800" dirty="0">
                <a:latin typeface="+mj-lt"/>
              </a:rPr>
              <a:t>»,  двигаясь по улице Лазо со стороны Северного шоссе в сторону  улицы </a:t>
            </a:r>
            <a:r>
              <a:rPr lang="ru-RU" sz="1800" dirty="0" err="1">
                <a:latin typeface="+mj-lt"/>
              </a:rPr>
              <a:t>Водонасосной</a:t>
            </a:r>
            <a:r>
              <a:rPr lang="ru-RU" sz="1800" dirty="0">
                <a:latin typeface="+mj-lt"/>
              </a:rPr>
              <a:t>,   в районе дома № 86 начал разворот, выехал на встречную полосу движения  и совершил столкновение с «Тойотой </a:t>
            </a:r>
            <a:r>
              <a:rPr lang="ru-RU" sz="1800" dirty="0" err="1">
                <a:latin typeface="+mj-lt"/>
              </a:rPr>
              <a:t>Таун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Айс</a:t>
            </a:r>
            <a:r>
              <a:rPr lang="ru-RU" sz="1800" dirty="0">
                <a:latin typeface="+mj-lt"/>
              </a:rPr>
              <a:t>».  В результате ДТП  получили  травмы  3 человека:  43-летний Водитель «Тойоты </a:t>
            </a:r>
            <a:r>
              <a:rPr lang="ru-RU" sz="1800" dirty="0" err="1">
                <a:latin typeface="+mj-lt"/>
              </a:rPr>
              <a:t>Платц</a:t>
            </a:r>
            <a:r>
              <a:rPr lang="ru-RU" sz="1800" dirty="0">
                <a:latin typeface="+mj-lt"/>
              </a:rPr>
              <a:t>» - госпитализирован, водителю «Тойоты </a:t>
            </a:r>
            <a:r>
              <a:rPr lang="ru-RU" sz="1800" dirty="0" err="1">
                <a:latin typeface="+mj-lt"/>
              </a:rPr>
              <a:t>Таун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Айс</a:t>
            </a:r>
            <a:r>
              <a:rPr lang="ru-RU" sz="1800" dirty="0">
                <a:latin typeface="+mj-lt"/>
              </a:rPr>
              <a:t>» 56 лет и  пассажирке «Тойоты </a:t>
            </a:r>
            <a:r>
              <a:rPr lang="ru-RU" sz="1800" dirty="0" err="1">
                <a:latin typeface="+mj-lt"/>
              </a:rPr>
              <a:t>Платц</a:t>
            </a:r>
            <a:r>
              <a:rPr lang="ru-RU" sz="1800" dirty="0">
                <a:latin typeface="+mj-lt"/>
              </a:rPr>
              <a:t>» 54 лет назначено амбулаторное лечение. </a:t>
            </a:r>
          </a:p>
        </p:txBody>
      </p:sp>
      <p:pic>
        <p:nvPicPr>
          <p:cNvPr id="6146" name="Picture 2" descr="D:\2021\ПРЕССА\ФОТО по сводкам ДТП\6.июнь\07-13.06\09.06. Тойота Платц Лазо 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1799"/>
            <a:ext cx="36576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7" name="Picture 3" descr="D:\2021\ПРЕССА\ФОТО по сводкам ДТП\6.июнь\07-13.06\09.06.ТойотаТаун Айс Лазо 86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2736304" cy="3648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627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Нетрезвые водители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352928" cy="4248472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430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4300" dirty="0" smtClean="0">
                <a:solidFill>
                  <a:srgbClr val="0070C0"/>
                </a:solidFill>
                <a:latin typeface="+mj-lt"/>
              </a:rPr>
              <a:t>            Водители </a:t>
            </a:r>
            <a:r>
              <a:rPr lang="ru-RU" sz="4300" dirty="0">
                <a:solidFill>
                  <a:srgbClr val="0070C0"/>
                </a:solidFill>
                <a:latin typeface="+mj-lt"/>
              </a:rPr>
              <a:t>с </a:t>
            </a:r>
            <a:r>
              <a:rPr lang="ru-RU" sz="4300" dirty="0" smtClean="0">
                <a:solidFill>
                  <a:srgbClr val="0070C0"/>
                </a:solidFill>
                <a:latin typeface="+mj-lt"/>
              </a:rPr>
              <a:t>признаками опьянения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+mj-lt"/>
              </a:rPr>
              <a:t>                                                          </a:t>
            </a:r>
            <a:r>
              <a:rPr lang="ru-RU" sz="4000" u="sng" dirty="0" smtClean="0">
                <a:solidFill>
                  <a:srgbClr val="0070C0"/>
                </a:solidFill>
                <a:latin typeface="+mj-lt"/>
              </a:rPr>
              <a:t>2021</a:t>
            </a:r>
            <a:endParaRPr lang="ru-RU" sz="4000" u="sng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3200" b="1" dirty="0">
                <a:ea typeface="Calibri"/>
              </a:rPr>
              <a:t>Управление </a:t>
            </a:r>
            <a:r>
              <a:rPr lang="ru-RU" sz="3200" b="1" dirty="0" smtClean="0">
                <a:ea typeface="Calibri"/>
              </a:rPr>
              <a:t>автомобилем </a:t>
            </a:r>
            <a:r>
              <a:rPr lang="ru-RU" sz="3200" b="1" dirty="0">
                <a:ea typeface="Calibri"/>
              </a:rPr>
              <a:t>в состоянии опьянения </a:t>
            </a:r>
            <a:endParaRPr lang="ru-RU" sz="3200" b="1" dirty="0" smtClean="0">
              <a:ea typeface="Calibri"/>
            </a:endParaRPr>
          </a:p>
          <a:p>
            <a:pPr marL="0" indent="0">
              <a:buNone/>
            </a:pPr>
            <a:r>
              <a:rPr lang="ru-RU" sz="3200" b="1" dirty="0" smtClean="0">
                <a:ea typeface="Calibri"/>
              </a:rPr>
              <a:t>(</a:t>
            </a:r>
            <a:r>
              <a:rPr lang="ru-RU" sz="3200" b="1" dirty="0">
                <a:ea typeface="Calibri"/>
              </a:rPr>
              <a:t>в </a:t>
            </a:r>
            <a:r>
              <a:rPr lang="ru-RU" sz="3200" b="1" dirty="0" err="1">
                <a:ea typeface="Calibri"/>
              </a:rPr>
              <a:t>т.ч</a:t>
            </a:r>
            <a:r>
              <a:rPr lang="ru-RU" sz="3200" b="1" dirty="0">
                <a:ea typeface="Calibri"/>
              </a:rPr>
              <a:t>. наркотическом) и отказ от медицинского </a:t>
            </a:r>
            <a:r>
              <a:rPr lang="ru-RU" sz="3200" b="1" dirty="0" smtClean="0">
                <a:ea typeface="Calibri"/>
              </a:rPr>
              <a:t>освидетельствования- </a:t>
            </a:r>
            <a:r>
              <a:rPr lang="ru-RU" sz="3200" b="1" dirty="0" smtClean="0">
                <a:solidFill>
                  <a:srgbClr val="0070C0"/>
                </a:solidFill>
                <a:ea typeface="Calibri"/>
              </a:rPr>
              <a:t>865(62)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</a:t>
            </a:r>
            <a:r>
              <a:rPr lang="ru-RU" sz="3200" dirty="0" smtClean="0">
                <a:solidFill>
                  <a:srgbClr val="0070C0"/>
                </a:solidFill>
                <a:latin typeface="+mj-lt"/>
              </a:rPr>
              <a:t>Совершили 42 ДТП:   Ранено 69  человек, Погибло 6   человек</a:t>
            </a:r>
          </a:p>
          <a:p>
            <a:pPr marL="0" indent="0">
              <a:buNone/>
            </a:pPr>
            <a:endParaRPr lang="ru-RU" sz="3200" dirty="0" smtClean="0">
              <a:solidFill>
                <a:srgbClr val="0070C0"/>
              </a:solidFill>
              <a:latin typeface="+mj-lt"/>
            </a:endParaRPr>
          </a:p>
          <a:p>
            <a:pPr marL="0" lvl="0" indent="0">
              <a:buClr>
                <a:srgbClr val="AD0101"/>
              </a:buClr>
              <a:buNone/>
            </a:pP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                                                      </a:t>
            </a:r>
            <a:r>
              <a:rPr lang="ru-RU" sz="4000" u="sng" dirty="0" smtClean="0">
                <a:solidFill>
                  <a:srgbClr val="FF0000"/>
                </a:solidFill>
                <a:latin typeface="Impact"/>
              </a:rPr>
              <a:t>4  месяца  2022 года</a:t>
            </a:r>
          </a:p>
          <a:p>
            <a:pPr marL="0" lvl="0" indent="0">
              <a:buClr>
                <a:srgbClr val="AD0101"/>
              </a:buClr>
              <a:buNone/>
            </a:pP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Impact"/>
              </a:rPr>
              <a:t>Совершили 9</a:t>
            </a: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Impact"/>
              </a:rPr>
              <a:t>ДТП: </a:t>
            </a: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 Ранено 19  </a:t>
            </a:r>
            <a:r>
              <a:rPr lang="ru-RU" sz="3200" dirty="0">
                <a:solidFill>
                  <a:srgbClr val="FF0000"/>
                </a:solidFill>
                <a:latin typeface="Impact"/>
              </a:rPr>
              <a:t>человек, </a:t>
            </a: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Погиб   1   </a:t>
            </a:r>
            <a:r>
              <a:rPr lang="ru-RU" sz="3200" dirty="0">
                <a:solidFill>
                  <a:srgbClr val="FF0000"/>
                </a:solidFill>
                <a:latin typeface="Impact"/>
              </a:rPr>
              <a:t>человек</a:t>
            </a:r>
          </a:p>
          <a:p>
            <a:pPr marL="0" lvl="0" indent="0">
              <a:buClr>
                <a:srgbClr val="AD0101"/>
              </a:buClr>
              <a:buNone/>
            </a:pPr>
            <a:r>
              <a:rPr lang="ru-RU" sz="3200" dirty="0" smtClean="0">
                <a:solidFill>
                  <a:srgbClr val="FF0000"/>
                </a:solidFill>
                <a:latin typeface="Impact"/>
              </a:rPr>
              <a:t>                              </a:t>
            </a:r>
            <a:endParaRPr lang="ru-RU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748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ТП 21 год\15.07.Орловская, 5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5231772" cy="29428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 descr="C:\Users\User\Desktop\ДТП 21 год\15.07.Орловская, 52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25" y="2636912"/>
            <a:ext cx="5851525" cy="3292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5728153" y="692696"/>
            <a:ext cx="3024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15 июля в 1 час 30 минут </a:t>
            </a:r>
            <a:r>
              <a:rPr lang="ru-RU" dirty="0" smtClean="0">
                <a:latin typeface="Impact" panose="020B0806030902050204" pitchFamily="34" charset="0"/>
              </a:rPr>
              <a:t>«</a:t>
            </a:r>
            <a:r>
              <a:rPr lang="ru-RU" dirty="0">
                <a:latin typeface="Impact" panose="020B0806030902050204" pitchFamily="34" charset="0"/>
              </a:rPr>
              <a:t>Хонда </a:t>
            </a:r>
            <a:r>
              <a:rPr lang="ru-RU" dirty="0" err="1" smtClean="0">
                <a:latin typeface="Impact" panose="020B0806030902050204" pitchFamily="34" charset="0"/>
              </a:rPr>
              <a:t>Сабер</a:t>
            </a:r>
            <a:r>
              <a:rPr lang="ru-RU" dirty="0" smtClean="0">
                <a:latin typeface="Impact" panose="020B0806030902050204" pitchFamily="34" charset="0"/>
              </a:rPr>
              <a:t>» на </a:t>
            </a:r>
            <a:r>
              <a:rPr lang="ru-RU" dirty="0" err="1" smtClean="0">
                <a:latin typeface="Impact" panose="020B0806030902050204" pitchFamily="34" charset="0"/>
              </a:rPr>
              <a:t>ул.Орловской</a:t>
            </a:r>
            <a:r>
              <a:rPr lang="ru-RU" dirty="0" smtClean="0">
                <a:latin typeface="Impact" panose="020B0806030902050204" pitchFamily="34" charset="0"/>
              </a:rPr>
              <a:t>  врезалась в </a:t>
            </a:r>
            <a:r>
              <a:rPr lang="ru-RU" dirty="0" err="1" smtClean="0">
                <a:latin typeface="Impact" panose="020B0806030902050204" pitchFamily="34" charset="0"/>
              </a:rPr>
              <a:t>электроопору</a:t>
            </a:r>
            <a:r>
              <a:rPr lang="ru-RU" dirty="0" smtClean="0">
                <a:latin typeface="Impact" panose="020B0806030902050204" pitchFamily="34" charset="0"/>
              </a:rPr>
              <a:t>. В </a:t>
            </a:r>
            <a:r>
              <a:rPr lang="ru-RU" dirty="0">
                <a:latin typeface="Impact" panose="020B0806030902050204" pitchFamily="34" charset="0"/>
              </a:rPr>
              <a:t>результате ДТП </a:t>
            </a:r>
            <a:r>
              <a:rPr lang="ru-RU" dirty="0" smtClean="0">
                <a:latin typeface="Impact" panose="020B0806030902050204" pitchFamily="34" charset="0"/>
              </a:rPr>
              <a:t>3 человека погибли, </a:t>
            </a:r>
          </a:p>
          <a:p>
            <a:r>
              <a:rPr lang="ru-RU" dirty="0" smtClean="0">
                <a:latin typeface="Impact" panose="020B0806030902050204" pitchFamily="34" charset="0"/>
              </a:rPr>
              <a:t>3 госпитализированы </a:t>
            </a:r>
            <a:endParaRPr lang="ru-RU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5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51723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18 января 2021 года нетрезвый водитель на комсомольском шоссе наехал на дорожный знак, получил травму, госпитализирован</a:t>
            </a:r>
            <a:endParaRPr lang="ru-RU" dirty="0">
              <a:latin typeface="+mj-lt"/>
            </a:endParaRPr>
          </a:p>
        </p:txBody>
      </p:sp>
      <p:pic>
        <p:nvPicPr>
          <p:cNvPr id="2050" name="Picture 2" descr="D:\2021\ПРЕССА\ФОТО по сводкам ДТП\1. Январь\18-24.01\Комшоссе 18.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504792"/>
            <a:ext cx="6552728" cy="49043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9252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21\ПРЕССА\ФОТО по сводкам ДТП\7.июль\26-01.08\Ниссан АД на ул.Вагонной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23" y="548680"/>
            <a:ext cx="5241387" cy="3742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97152"/>
            <a:ext cx="8784976" cy="1584176"/>
          </a:xfrm>
        </p:spPr>
        <p:txBody>
          <a:bodyPr>
            <a:no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437112"/>
            <a:ext cx="8255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1 августа  в 06 часов 30 минут не имеющий прав водитель автомобиля «Ниссан АД», находясь в состоянии опьянения, двигаясь по улице Вагонной  со стороны улицы Рельсовой   в сторону улицы Урожайной, не учёл состояние дорожного покрытия, неправильно выбрал скорость движения, выехал на встречную полосу, где столкнулся с автомобилем «Ниссан Сафари».      В  результате  происшествия водитель и пассажир «Ниссан АД» получили травмы. </a:t>
            </a:r>
          </a:p>
        </p:txBody>
      </p:sp>
    </p:spTree>
    <p:extLst>
      <p:ext uri="{BB962C8B-B14F-4D97-AF65-F5344CB8AC3E}">
        <p14:creationId xmlns:p14="http://schemas.microsoft.com/office/powerpoint/2010/main" val="2139493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72000"/>
            <a:ext cx="8568952" cy="1600200"/>
          </a:xfrm>
        </p:spPr>
        <p:txBody>
          <a:bodyPr>
            <a:normAutofit/>
          </a:bodyPr>
          <a:lstStyle/>
          <a:p>
            <a:r>
              <a:rPr lang="ru-RU" sz="1400" dirty="0"/>
              <a:t>25 мая в 12 часов не имеющий водительских прав 40-летний мужчина, сев за руль не принадлежащего ему автомобиля «Тойота-</a:t>
            </a:r>
            <a:r>
              <a:rPr lang="ru-RU" sz="1400" dirty="0" err="1"/>
              <a:t>Рактис</a:t>
            </a:r>
            <a:r>
              <a:rPr lang="ru-RU" sz="1400" dirty="0"/>
              <a:t>»,  двигаясь по улице </a:t>
            </a:r>
            <a:r>
              <a:rPr lang="ru-RU" sz="1400" dirty="0" err="1"/>
              <a:t>Водонасосной</a:t>
            </a:r>
            <a:r>
              <a:rPr lang="ru-RU" sz="1400" dirty="0"/>
              <a:t> со стороны улицы Культурной в сторону Северного шоссе, не уступил дорогу автомобилю «Нива Шевроле», двигавшемуся по улице Лазо со стороны улицы Сусанина в сторону Северного шоссе, совершил столкновение. От прохождения медицинского освидетельствования водитель «Тойоты» отказался. Нарушение правил проезда перекрёстка водитель объяснил тем, что перепутал педали газа и тормоза. В результате ДТП оба водителя получили травмы. </a:t>
            </a:r>
          </a:p>
        </p:txBody>
      </p:sp>
      <p:pic>
        <p:nvPicPr>
          <p:cNvPr id="2050" name="Picture 2" descr="D:\2020\ПРЕССА\ФОТО по сводкам ДТП\5. Май\25-31.05\02 25 мая Ракти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76" y="1412776"/>
            <a:ext cx="4407296" cy="3305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1" name="Picture 3" descr="D:\2020\ПРЕССА\ФОТО по сводкам ДТП\5. Май\25-31.05\01 25 мая Ни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416491" cy="3312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5641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Общие сведения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692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08720"/>
            <a:ext cx="8208912" cy="187743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                                2021 год </a:t>
            </a:r>
          </a:p>
          <a:p>
            <a:r>
              <a:rPr lang="ru-RU" sz="2000" dirty="0" smtClean="0">
                <a:latin typeface="+mj-lt"/>
              </a:rPr>
              <a:t>Управление </a:t>
            </a:r>
            <a:r>
              <a:rPr lang="ru-RU" sz="2000" dirty="0">
                <a:latin typeface="+mj-lt"/>
              </a:rPr>
              <a:t>ТС в состоянии </a:t>
            </a:r>
            <a:r>
              <a:rPr lang="ru-RU" sz="2000" dirty="0" smtClean="0">
                <a:latin typeface="+mj-lt"/>
              </a:rPr>
              <a:t>опьянения , </a:t>
            </a:r>
            <a:r>
              <a:rPr lang="ru-RU" sz="2000" dirty="0" smtClean="0">
                <a:solidFill>
                  <a:prstClr val="black"/>
                </a:solidFill>
                <a:latin typeface="Impact"/>
              </a:rPr>
              <a:t>отказ </a:t>
            </a:r>
            <a:r>
              <a:rPr lang="ru-RU" sz="2000" dirty="0">
                <a:solidFill>
                  <a:prstClr val="black"/>
                </a:solidFill>
                <a:latin typeface="Impact"/>
              </a:rPr>
              <a:t>от медицинского освидетельствования </a:t>
            </a:r>
            <a:r>
              <a:rPr lang="ru-RU" sz="2000" dirty="0" smtClean="0">
                <a:solidFill>
                  <a:prstClr val="black"/>
                </a:solidFill>
                <a:latin typeface="Impact"/>
              </a:rPr>
              <a:t> - 1010</a:t>
            </a:r>
            <a:r>
              <a:rPr lang="ru-RU" sz="2000" dirty="0" smtClean="0">
                <a:latin typeface="+mj-lt"/>
              </a:rPr>
              <a:t> водителей </a:t>
            </a:r>
          </a:p>
          <a:p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(в </a:t>
            </a:r>
            <a:r>
              <a:rPr lang="ru-RU" sz="2000" dirty="0" err="1">
                <a:latin typeface="+mj-lt"/>
              </a:rPr>
              <a:t>т.ч</a:t>
            </a:r>
            <a:r>
              <a:rPr lang="ru-RU" sz="2000" dirty="0">
                <a:latin typeface="+mj-lt"/>
              </a:rPr>
              <a:t>. наркотическом</a:t>
            </a:r>
            <a:r>
              <a:rPr lang="ru-RU" sz="2000" dirty="0" smtClean="0">
                <a:latin typeface="+mj-lt"/>
              </a:rPr>
              <a:t>)  - 74 водителя</a:t>
            </a:r>
          </a:p>
          <a:p>
            <a:r>
              <a:rPr lang="ru-RU" sz="2000" dirty="0" smtClean="0">
                <a:latin typeface="+mj-lt"/>
              </a:rPr>
              <a:t> повторно в течение года ( </a:t>
            </a:r>
            <a:r>
              <a:rPr lang="ru-RU" sz="2000" dirty="0">
                <a:latin typeface="+mj-lt"/>
              </a:rPr>
              <a:t>ст.264.1 УК </a:t>
            </a:r>
            <a:r>
              <a:rPr lang="ru-RU" sz="2000" dirty="0" smtClean="0">
                <a:latin typeface="+mj-lt"/>
              </a:rPr>
              <a:t>РФ) - 234</a:t>
            </a:r>
            <a:endParaRPr lang="ru-RU" sz="2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786157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Наказания за езду в </a:t>
            </a:r>
            <a:r>
              <a:rPr lang="ru-RU" dirty="0" smtClean="0">
                <a:latin typeface="+mj-lt"/>
              </a:rPr>
              <a:t>состоянии опьянения: </a:t>
            </a:r>
          </a:p>
          <a:p>
            <a:r>
              <a:rPr lang="ru-RU" dirty="0" smtClean="0">
                <a:latin typeface="+mj-lt"/>
              </a:rPr>
              <a:t>в первый раз – по части 1 </a:t>
            </a:r>
            <a:r>
              <a:rPr lang="ru-RU" dirty="0">
                <a:latin typeface="+mj-lt"/>
              </a:rPr>
              <a:t>статьи 12.8 </a:t>
            </a:r>
            <a:r>
              <a:rPr lang="ru-RU" dirty="0" smtClean="0">
                <a:latin typeface="+mj-lt"/>
              </a:rPr>
              <a:t>КоАП  водителю грозит штраф </a:t>
            </a:r>
            <a:r>
              <a:rPr lang="ru-RU" dirty="0">
                <a:latin typeface="+mj-lt"/>
              </a:rPr>
              <a:t>— 30 000 </a:t>
            </a:r>
            <a:r>
              <a:rPr lang="ru-RU" dirty="0" smtClean="0">
                <a:latin typeface="+mj-lt"/>
              </a:rPr>
              <a:t>рублей + лишение </a:t>
            </a:r>
            <a:r>
              <a:rPr lang="ru-RU" dirty="0">
                <a:latin typeface="+mj-lt"/>
              </a:rPr>
              <a:t>прав — от 1,5 до 2 лет</a:t>
            </a:r>
            <a:r>
              <a:rPr lang="ru-RU" dirty="0" smtClean="0">
                <a:latin typeface="+mj-lt"/>
              </a:rPr>
              <a:t>.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Повторным считается нарушение, совершенное в течение одного календарного года с момента возвращения </a:t>
            </a:r>
            <a:r>
              <a:rPr lang="ru-RU" dirty="0" smtClean="0">
                <a:latin typeface="+mj-lt"/>
              </a:rPr>
              <a:t>прав, а также в период лишения.</a:t>
            </a:r>
          </a:p>
          <a:p>
            <a:r>
              <a:rPr lang="ru-RU" dirty="0">
                <a:latin typeface="+mj-lt"/>
              </a:rPr>
              <a:t>Согласно статье 264.1 УК РФ, за повторное управление авто в нетрезвом виде предусматривается наказание:</a:t>
            </a:r>
          </a:p>
          <a:p>
            <a:r>
              <a:rPr lang="ru-RU" dirty="0">
                <a:latin typeface="+mj-lt"/>
              </a:rPr>
              <a:t> </a:t>
            </a:r>
          </a:p>
          <a:p>
            <a:r>
              <a:rPr lang="ru-RU" dirty="0">
                <a:latin typeface="+mj-lt"/>
              </a:rPr>
              <a:t>    Штраф — от 200 000 до 300 000 рублей.</a:t>
            </a:r>
          </a:p>
          <a:p>
            <a:r>
              <a:rPr lang="ru-RU" dirty="0">
                <a:latin typeface="+mj-lt"/>
              </a:rPr>
              <a:t>    Лишение прав — от 1,5 до 3 лет.</a:t>
            </a:r>
          </a:p>
          <a:p>
            <a:r>
              <a:rPr lang="ru-RU" dirty="0">
                <a:latin typeface="+mj-lt"/>
              </a:rPr>
              <a:t>    Лишение свободы — до 2 лет.</a:t>
            </a:r>
          </a:p>
        </p:txBody>
      </p:sp>
    </p:spTree>
    <p:extLst>
      <p:ext uri="{BB962C8B-B14F-4D97-AF65-F5344CB8AC3E}">
        <p14:creationId xmlns:p14="http://schemas.microsoft.com/office/powerpoint/2010/main" val="424223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101744"/>
            <a:ext cx="8130480" cy="72697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Превышение безопасной скорости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05592"/>
            <a:ext cx="4392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1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3657600" cy="3767328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+mj-lt"/>
              </a:rPr>
              <a:t> 25 мая  в 11 часов водитель автомобиля «Ниссан </a:t>
            </a:r>
            <a:r>
              <a:rPr lang="ru-RU" dirty="0" err="1">
                <a:latin typeface="+mj-lt"/>
              </a:rPr>
              <a:t>Тиана</a:t>
            </a:r>
            <a:r>
              <a:rPr lang="ru-RU" dirty="0">
                <a:latin typeface="+mj-lt"/>
              </a:rPr>
              <a:t>», двигаясь по Комсомольскому шоссе со стороны улицы Базовой в сторону проспекта Победы, ошибся в выборе скорости при дождливой погоде, из-за чего автомашину вынесло  с дороги вправо, повреждены ограждения и теплотрасса Водитель получил незначительную травму.</a:t>
            </a:r>
          </a:p>
        </p:txBody>
      </p:sp>
      <p:pic>
        <p:nvPicPr>
          <p:cNvPr id="7170" name="Picture 2" descr="D:\2021\ПРЕССА\ФОТО по сводкам ДТП\5. Май\24-30.05\25.05.Комшосс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7252"/>
            <a:ext cx="36576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1" name="Picture 3" descr="D:\2021\ПРЕССА\ФОТО по сводкам ДТП\5. Май\24-30.05\25 мая Комшосс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3816424" cy="2862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79564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Наезд на велосипедиста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3789040"/>
            <a:ext cx="7391400" cy="16561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dirty="0">
                <a:latin typeface="+mj-lt"/>
              </a:rPr>
              <a:t>7 июня в 16 часов 20 минут водитель «Лексуса», двигаясь по проспекту Ленина со стороны улицы Димитрова в сторону улицы Сидоренко, на перекрестке Ленина-Котовского  при  движения на разрешающий сигнал светофора совершил столкновение с велосипедистом  68 лет, который пересекал проспект Ленина на красный сигнал светофора по пешеходному переходу,  не спешившись.  В результате ДТП велосипедист получил  серьёзную травму, госпитализирован. Велосипедист привлечён к административной ответственности по части 2 статьи 12.29 КоАП РФ. </a:t>
            </a:r>
          </a:p>
        </p:txBody>
      </p:sp>
      <p:pic>
        <p:nvPicPr>
          <p:cNvPr id="5122" name="Picture 2" descr="D:\2021\ПРЕССА\ФОТО по сводкам ДТП\6.июнь\07-13.06\7.06. Ленина 38 ВЕЛО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24411"/>
          <a:stretch>
            <a:fillRect/>
          </a:stretch>
        </p:blipFill>
        <p:spPr bwMode="auto">
          <a:xfrm>
            <a:off x="755576" y="692696"/>
            <a:ext cx="7543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41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071448"/>
            <a:ext cx="7842448" cy="11590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Пассажирские перевозки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59132"/>
            <a:ext cx="51125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j-lt"/>
              </a:rPr>
              <a:t>2021</a:t>
            </a:r>
          </a:p>
          <a:p>
            <a:r>
              <a:rPr lang="ru-RU" sz="3600" dirty="0" smtClean="0">
                <a:latin typeface="+mj-lt"/>
              </a:rPr>
              <a:t>Совершено 16 </a:t>
            </a:r>
            <a:r>
              <a:rPr lang="ru-RU" sz="3600" dirty="0">
                <a:latin typeface="+mj-lt"/>
              </a:rPr>
              <a:t>ДТП</a:t>
            </a:r>
          </a:p>
          <a:p>
            <a:r>
              <a:rPr lang="ru-RU" sz="3600" dirty="0" err="1" smtClean="0">
                <a:latin typeface="+mj-lt"/>
              </a:rPr>
              <a:t>Раненено</a:t>
            </a:r>
            <a:r>
              <a:rPr lang="ru-RU" sz="3600" dirty="0">
                <a:latin typeface="+mj-lt"/>
              </a:rPr>
              <a:t>  </a:t>
            </a:r>
            <a:r>
              <a:rPr lang="ru-RU" sz="3600" dirty="0" smtClean="0">
                <a:latin typeface="+mj-lt"/>
              </a:rPr>
              <a:t>29  </a:t>
            </a:r>
            <a:r>
              <a:rPr lang="ru-RU" sz="3600" dirty="0">
                <a:latin typeface="+mj-lt"/>
              </a:rPr>
              <a:t>человек         </a:t>
            </a:r>
            <a:endParaRPr lang="ru-RU" sz="3600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Погиб 1 человек </a:t>
            </a:r>
            <a:r>
              <a:rPr lang="ru-RU" sz="4000" dirty="0" smtClean="0">
                <a:latin typeface="+mj-lt"/>
              </a:rPr>
              <a:t>              </a:t>
            </a:r>
            <a:endParaRPr lang="ru-RU" sz="4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82" y="3681029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Times New Roman"/>
              </a:rPr>
              <a:t>По </a:t>
            </a:r>
            <a:r>
              <a:rPr lang="ru-RU" dirty="0" smtClean="0">
                <a:latin typeface="+mj-lt"/>
                <a:ea typeface="Times New Roman"/>
              </a:rPr>
              <a:t>вине водителей автобусов 11-0-23</a:t>
            </a:r>
            <a:endParaRPr lang="ru-RU" dirty="0">
              <a:latin typeface="+mj-lt"/>
            </a:endParaRPr>
          </a:p>
        </p:txBody>
      </p:sp>
      <p:pic>
        <p:nvPicPr>
          <p:cNvPr id="1027" name="Picture 3" descr="D:\2019\ПРЕССА\АВТОБУСы\16.06\1 Ленина 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969220" cy="46749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8754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2021\ПРЕССА\ФОТО по сводкам ДТП\8.август\9-15.08\11.08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83" y="476672"/>
            <a:ext cx="5192417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881336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11 </a:t>
            </a:r>
            <a:r>
              <a:rPr lang="ru-RU" sz="1600" dirty="0"/>
              <a:t>августа  в 15 часов 15 минут 57-летний  водитель автомобиля «Тойота-Фортуна», двигаясь по улице Калинина в сторону проспекта Копылова, неправильно выбрал скорость движения, выехал на встречную полосу, где столкнулся с рейсовым автомобилем ДЭУ маршрута № 28, который двигался во встречном направлении (в салоне находилось 10 пассажиров)     В  результате  происшествия пострадал водитель «</a:t>
            </a:r>
            <a:r>
              <a:rPr lang="ru-RU" sz="1600" dirty="0" smtClean="0"/>
              <a:t>Тойоты-Фортуны</a:t>
            </a:r>
            <a:r>
              <a:rPr lang="ru-RU" sz="1600" dirty="0"/>
              <a:t>», доставлен в больницу.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78904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132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7842448" cy="9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ГИБДД Комсомольска-на-Амуре систематически проводит рейды </a:t>
            </a:r>
            <a:br>
              <a:rPr lang="ru-RU" sz="3200" dirty="0" smtClean="0"/>
            </a:br>
            <a:r>
              <a:rPr lang="ru-RU" sz="3200" dirty="0" smtClean="0"/>
              <a:t>«Нетрезвый водитель» и «Безопасные дороги»</a:t>
            </a:r>
            <a:endParaRPr lang="ru-RU" sz="3200" dirty="0"/>
          </a:p>
        </p:txBody>
      </p:sp>
      <p:pic>
        <p:nvPicPr>
          <p:cNvPr id="6147" name="Picture 3" descr="D:\2020\ПРЕССА\Статьи сайт\01-05.05.Нетрезвый водитель\01-05.05.Нетрезвый водитель\20200430_154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1569"/>
            <a:ext cx="36576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9" name="Picture 5" descr="D:\2020\ПРЕССА\Статьи сайт\01-05.05.Нетрезвый водитель\01-05.05.Нетрезвый водитель\20200430_153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1569"/>
            <a:ext cx="36576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309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093296"/>
            <a:ext cx="7704856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Будьте внимательны!</a:t>
            </a:r>
            <a:br>
              <a:rPr lang="ru-RU" sz="3200" dirty="0" smtClean="0"/>
            </a:br>
            <a:r>
              <a:rPr lang="ru-RU" sz="3200" dirty="0" smtClean="0"/>
              <a:t>Соблюдайте правила дорожного движения!</a:t>
            </a:r>
            <a:endParaRPr lang="ru-RU" sz="3200" dirty="0"/>
          </a:p>
        </p:txBody>
      </p:sp>
      <p:pic>
        <p:nvPicPr>
          <p:cNvPr id="3076" name="Picture 4" descr="D:\2020\ПРЕССА\Статьи сайт\Сидоров В.В\20200601_08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816757" cy="5112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9152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25800"/>
              </p:ext>
            </p:extLst>
          </p:nvPr>
        </p:nvGraphicFramePr>
        <p:xfrm>
          <a:off x="611561" y="685800"/>
          <a:ext cx="7848872" cy="5191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2340"/>
                <a:gridCol w="3926532"/>
              </a:tblGrid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Население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241072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Зарегистрировано транспорта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81868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Протяженность улично-дорожной сети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739 </a:t>
                      </a:r>
                      <a:r>
                        <a:rPr lang="ru-RU" sz="1600" dirty="0">
                          <a:effectLst/>
                        </a:rPr>
                        <a:t>км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железнодорожных переездов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светофорных объектов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273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дорожных знаков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10311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546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пешеходных переходов / в том числе у детских учреждений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458 </a:t>
                      </a:r>
                      <a:r>
                        <a:rPr lang="ru-RU" sz="1600" dirty="0">
                          <a:effectLst/>
                        </a:rPr>
                        <a:t>/ </a:t>
                      </a:r>
                      <a:r>
                        <a:rPr lang="ru-RU" sz="1600" dirty="0" smtClean="0">
                          <a:effectLst/>
                        </a:rPr>
                        <a:t>115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546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пассажироперевозчиков / количество ТС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22 </a:t>
                      </a:r>
                      <a:r>
                        <a:rPr lang="ru-RU" sz="1600" dirty="0">
                          <a:effectLst/>
                        </a:rPr>
                        <a:t>/ </a:t>
                      </a:r>
                      <a:r>
                        <a:rPr lang="ru-RU" sz="1600" dirty="0" smtClean="0">
                          <a:effectLst/>
                        </a:rPr>
                        <a:t>227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546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маршрутов (городские / пригородные и междугородние)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29 /86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546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транспортных средств (опасные грузы)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520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Учебные организации по подготовке водителей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  <a:tr h="704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Детские образовательные учреждения (всего / школы / сады / доп.образование)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96/36/54/6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10" marR="647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7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Аварийность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5433791"/>
              </p:ext>
            </p:extLst>
          </p:nvPr>
        </p:nvGraphicFramePr>
        <p:xfrm>
          <a:off x="395536" y="764704"/>
          <a:ext cx="4824536" cy="5593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1722"/>
                <a:gridCol w="1254542"/>
                <a:gridCol w="1296144"/>
                <a:gridCol w="1152128"/>
              </a:tblGrid>
              <a:tr h="433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Aharoni" panose="02010803020104030203" pitchFamily="2" charset="-79"/>
                        </a:rPr>
                        <a:t>2020</a:t>
                      </a: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2021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2021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4 </a:t>
                      </a:r>
                      <a:r>
                        <a:rPr lang="ru-RU" sz="1600" dirty="0" err="1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мес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  <a:tr h="5462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Всего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Aharoni" panose="02010803020104030203" pitchFamily="2" charset="-79"/>
                        </a:rPr>
                        <a:t>268-18-319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227-16-266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50-2-68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  <a:tr h="575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С пострадавшими детьми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Aharoni" panose="02010803020104030203" pitchFamily="2" charset="-79"/>
                        </a:rPr>
                        <a:t>39-2-42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38-0-40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9-0-10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  <a:tr h="6487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Водители с признаками опьянения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53-5-79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42-6-69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9-1-19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  <a:tr h="7609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Скрылись с места ДТП / % разысканных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Aharoni" panose="02010803020104030203" pitchFamily="2" charset="-79"/>
                        </a:rPr>
                        <a:t>34-0-38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74%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разыскано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22-0-24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68%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45%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Aharoni" panose="02010803020104030203" pitchFamily="2" charset="-79"/>
                        </a:rPr>
                        <a:t>Пассажирские перевозки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Aharoni" panose="02010803020104030203" pitchFamily="2" charset="-79"/>
                        </a:rPr>
                        <a:t>25-2-25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16-1-29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Aharoni" panose="02010803020104030203" pitchFamily="2" charset="-79"/>
                        </a:rPr>
                        <a:t>4-0-4</a:t>
                      </a:r>
                      <a:endParaRPr lang="ru-RU" sz="16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Aharoni" panose="02010803020104030203" pitchFamily="2" charset="-79"/>
                      </a:endParaRPr>
                    </a:p>
                  </a:txBody>
                  <a:tcPr marL="33251" marR="33251" marT="0" marB="0"/>
                </a:tc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3096344" cy="41284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866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573016"/>
            <a:ext cx="381642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08E43"/>
                </a:solidFill>
                <a:latin typeface="+mj-lt"/>
              </a:rPr>
              <a:t>Основные виды ДТП:      2022 4МЕС          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Наезд 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на </a:t>
            </a:r>
            <a:r>
              <a:rPr lang="ru-RU" dirty="0" smtClean="0">
                <a:solidFill>
                  <a:srgbClr val="FF0000"/>
                </a:solidFill>
                <a:latin typeface="+mj-lt"/>
              </a:rPr>
              <a:t>пешехода    19-0-20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Столкновение                  22-1-33        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Падение пассажира    1-0-1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Опрокидывание              2-0-3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СЪЕЗД                                        5-1-11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Наезд на ТРАНСПОРТ      1-0-1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9" y="620688"/>
            <a:ext cx="4499992" cy="25312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12" y="3425699"/>
            <a:ext cx="4376486" cy="2461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5187930" y="620688"/>
            <a:ext cx="38485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70C0"/>
                </a:solidFill>
                <a:latin typeface="Impact"/>
              </a:rPr>
              <a:t>Основные виды ДТП:  2021            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Наезд на пешехода   84-9-87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Столкновение      90-2-128          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Падение пассажира    5-0-5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Опрокидывание              2-0-3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Наезд на велосипедиста  15-0-15</a:t>
            </a:r>
          </a:p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srgbClr val="0070C0"/>
                </a:solidFill>
                <a:latin typeface="Impact"/>
              </a:rPr>
              <a:t>Наезд на препятствие  3-0-3</a:t>
            </a:r>
          </a:p>
        </p:txBody>
      </p:sp>
    </p:spTree>
    <p:extLst>
      <p:ext uri="{BB962C8B-B14F-4D97-AF65-F5344CB8AC3E}">
        <p14:creationId xmlns:p14="http://schemas.microsoft.com/office/powerpoint/2010/main" val="15234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D:\2020\ПРЕССА\ФОТО по сводкам ДТП\4. Апрель\27.04.-03.05\Наезд Комс-Окт 28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416492" cy="33123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015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Наезды на пешеходов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24744"/>
            <a:ext cx="43204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Наезды </a:t>
            </a:r>
            <a:r>
              <a:rPr lang="ru-RU" sz="2000" dirty="0">
                <a:latin typeface="+mj-lt"/>
              </a:rPr>
              <a:t>пешеходов составляют </a:t>
            </a:r>
            <a:r>
              <a:rPr lang="ru-RU" sz="2000" dirty="0" smtClean="0">
                <a:latin typeface="+mj-lt"/>
              </a:rPr>
              <a:t>37 %</a:t>
            </a:r>
          </a:p>
          <a:p>
            <a:r>
              <a:rPr lang="ru-RU" sz="2000" dirty="0" smtClean="0">
                <a:latin typeface="+mj-lt"/>
              </a:rPr>
              <a:t>от </a:t>
            </a:r>
            <a:r>
              <a:rPr lang="ru-RU" sz="2000" dirty="0">
                <a:latin typeface="+mj-lt"/>
              </a:rPr>
              <a:t>общего количества </a:t>
            </a:r>
            <a:r>
              <a:rPr lang="ru-RU" sz="2000" dirty="0" smtClean="0">
                <a:latin typeface="+mj-lt"/>
              </a:rPr>
              <a:t>совершенных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в </a:t>
            </a:r>
            <a:r>
              <a:rPr lang="ru-RU" sz="2000" dirty="0">
                <a:solidFill>
                  <a:srgbClr val="0070C0"/>
                </a:solidFill>
                <a:latin typeface="+mj-lt"/>
              </a:rPr>
              <a:t>городе </a:t>
            </a: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ДТП в  2021 году и составляют             84-9-87: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Impact"/>
              </a:rPr>
              <a:t>По вине водителей : 49-4-55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Impact"/>
              </a:rPr>
              <a:t>По вине пешеходов: </a:t>
            </a:r>
            <a:r>
              <a:rPr lang="ru-RU" sz="2400" dirty="0" smtClean="0">
                <a:solidFill>
                  <a:prstClr val="black"/>
                </a:solidFill>
                <a:latin typeface="Impact"/>
              </a:rPr>
              <a:t>35-5-32</a:t>
            </a:r>
            <a:endParaRPr lang="ru-RU" sz="2000" dirty="0" smtClean="0">
              <a:solidFill>
                <a:srgbClr val="0070C0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ЗА 4 МЕСЯЦА 2022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19-0-20:</a:t>
            </a:r>
          </a:p>
          <a:p>
            <a:pPr algn="ctr"/>
            <a:endParaRPr lang="ru-RU" dirty="0" smtClean="0">
              <a:latin typeface="+mj-lt"/>
            </a:endParaRPr>
          </a:p>
          <a:p>
            <a:pPr lvl="0"/>
            <a:r>
              <a:rPr lang="ru-RU" sz="2400" dirty="0">
                <a:solidFill>
                  <a:srgbClr val="FF0000"/>
                </a:solidFill>
                <a:latin typeface="Impact"/>
              </a:rPr>
              <a:t>По вине водителей : </a:t>
            </a:r>
            <a:r>
              <a:rPr lang="ru-RU" sz="2400" dirty="0" smtClean="0">
                <a:solidFill>
                  <a:srgbClr val="FF0000"/>
                </a:solidFill>
                <a:latin typeface="Impact"/>
              </a:rPr>
              <a:t>11-0-11</a:t>
            </a:r>
            <a:endParaRPr lang="ru-RU" sz="2400" dirty="0">
              <a:solidFill>
                <a:srgbClr val="FF0000"/>
              </a:solidFill>
              <a:latin typeface="Impact"/>
            </a:endParaRPr>
          </a:p>
          <a:p>
            <a:pPr lvl="0"/>
            <a:r>
              <a:rPr lang="ru-RU" sz="2400" dirty="0">
                <a:solidFill>
                  <a:srgbClr val="FF0000"/>
                </a:solidFill>
                <a:latin typeface="Impact"/>
              </a:rPr>
              <a:t>По вине пешеходов: </a:t>
            </a:r>
            <a:r>
              <a:rPr lang="ru-RU" sz="2400" dirty="0" smtClean="0">
                <a:solidFill>
                  <a:srgbClr val="FF0000"/>
                </a:solidFill>
                <a:latin typeface="Impact"/>
              </a:rPr>
              <a:t>7-0-8</a:t>
            </a:r>
            <a:endParaRPr lang="ru-RU" sz="2400" dirty="0">
              <a:solidFill>
                <a:srgbClr val="FF0000"/>
              </a:solidFill>
              <a:latin typeface="Impact"/>
            </a:endParaRPr>
          </a:p>
          <a:p>
            <a:endParaRPr lang="ru-RU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3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72000"/>
            <a:ext cx="864096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Нарушения ПДД пешеходами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b="15881"/>
          <a:stretch>
            <a:fillRect/>
          </a:stretch>
        </p:blipFill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501008"/>
            <a:ext cx="8496944" cy="80905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ea typeface="Times New Roman"/>
              </a:rPr>
              <a:t>         </a:t>
            </a:r>
            <a:r>
              <a:rPr lang="ru-RU" sz="1600" dirty="0" smtClean="0">
                <a:latin typeface="+mj-lt"/>
                <a:ea typeface="Times New Roman"/>
              </a:rPr>
              <a:t>Переход </a:t>
            </a:r>
            <a:r>
              <a:rPr lang="ru-RU" sz="1600" dirty="0">
                <a:latin typeface="+mj-lt"/>
                <a:ea typeface="Times New Roman"/>
              </a:rPr>
              <a:t>через проезжую часть вне пешеходного перехода в зоне его </a:t>
            </a:r>
            <a:r>
              <a:rPr lang="ru-RU" sz="1600" dirty="0" smtClean="0">
                <a:latin typeface="+mj-lt"/>
                <a:ea typeface="Times New Roman"/>
              </a:rPr>
              <a:t>видимости – </a:t>
            </a:r>
          </a:p>
          <a:p>
            <a:pPr algn="ctr"/>
            <a:r>
              <a:rPr lang="ru-RU" sz="1600" dirty="0" smtClean="0">
                <a:latin typeface="+mj-lt"/>
                <a:ea typeface="Times New Roman"/>
              </a:rPr>
              <a:t>наиболее распространённое нарушение пешеходами.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+mj-lt"/>
                <a:ea typeface="Times New Roman"/>
              </a:rPr>
              <a:t>7207  пешеходов привлечено за  нарушение  ПДД  в 2020г,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+mj-lt"/>
                <a:ea typeface="Times New Roman"/>
              </a:rPr>
              <a:t>2034 пешеходов привлечено  за 4 месяца  2022 год</a:t>
            </a:r>
          </a:p>
          <a:p>
            <a:pPr algn="ctr"/>
            <a:r>
              <a:rPr lang="ru-RU" sz="1600" dirty="0" smtClean="0">
                <a:latin typeface="+mj-lt"/>
                <a:ea typeface="Times New Roman"/>
              </a:rPr>
              <a:t>  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844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81129"/>
            <a:ext cx="9361040" cy="15121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Нарушения водителями  правил </a:t>
            </a:r>
            <a:br>
              <a:rPr lang="ru-RU" sz="2800" dirty="0" smtClean="0"/>
            </a:br>
            <a:r>
              <a:rPr lang="ru-RU" sz="2800" dirty="0" smtClean="0"/>
              <a:t>проезда пешеходных переходов: 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70C0"/>
                </a:solidFill>
              </a:rPr>
              <a:t>3965 фактов за  2021 год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075" name="Picture 3" descr="D:\2020\ПРЕССА\ФОТО по сводкам ДТП\5. Май\25-31.05\Общий вид места ДТ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1816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940152" y="1196752"/>
            <a:ext cx="2952328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+mj-lt"/>
                <a:ea typeface="Times New Roman"/>
              </a:rPr>
              <a:t>       Уважаемые </a:t>
            </a:r>
            <a:r>
              <a:rPr lang="ru-RU" dirty="0">
                <a:latin typeface="+mj-lt"/>
                <a:ea typeface="Times New Roman"/>
              </a:rPr>
              <a:t>пешеходы</a:t>
            </a:r>
            <a:r>
              <a:rPr lang="ru-RU" dirty="0" smtClean="0">
                <a:latin typeface="+mj-lt"/>
                <a:ea typeface="Times New Roman"/>
              </a:rPr>
              <a:t>!</a:t>
            </a:r>
          </a:p>
          <a:p>
            <a:pPr algn="just"/>
            <a:endParaRPr lang="ru-RU" dirty="0">
              <a:latin typeface="+mj-lt"/>
              <a:ea typeface="Times New Roman"/>
            </a:endParaRPr>
          </a:p>
          <a:p>
            <a:r>
              <a:rPr lang="ru-RU" dirty="0" smtClean="0">
                <a:latin typeface="+mj-lt"/>
                <a:ea typeface="Times New Roman"/>
              </a:rPr>
              <a:t>Правила </a:t>
            </a:r>
            <a:r>
              <a:rPr lang="ru-RU" dirty="0">
                <a:latin typeface="+mj-lt"/>
                <a:ea typeface="Times New Roman"/>
              </a:rPr>
              <a:t>дорожного движения </a:t>
            </a:r>
            <a:r>
              <a:rPr lang="ru-RU" dirty="0" smtClean="0">
                <a:latin typeface="+mj-lt"/>
                <a:ea typeface="Times New Roman"/>
              </a:rPr>
              <a:t>предписывают: </a:t>
            </a:r>
            <a:r>
              <a:rPr lang="ru-RU" dirty="0">
                <a:latin typeface="+mj-lt"/>
                <a:ea typeface="Times New Roman"/>
              </a:rPr>
              <a:t>при переходе проезжей части по нерегулируемым пешеходным переходам убедиться, что переход будет безопасным, оценив расстояние до приближающегося транспортного средства и его скорость.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249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4701719" cy="35262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274496" cy="16002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Столкновения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33338"/>
            <a:ext cx="7488832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Столкновения составляют 40 % </a:t>
            </a:r>
            <a:r>
              <a:rPr lang="ru-RU" dirty="0">
                <a:latin typeface="+mj-lt"/>
              </a:rPr>
              <a:t>от общего количества совершенных в </a:t>
            </a:r>
            <a:r>
              <a:rPr lang="ru-RU" dirty="0" smtClean="0">
                <a:latin typeface="+mj-lt"/>
              </a:rPr>
              <a:t>городе Комсомольске-на-Амуре  дорожно-транспортных происшествий</a:t>
            </a:r>
          </a:p>
          <a:p>
            <a:r>
              <a:rPr lang="ru-RU" dirty="0" smtClean="0">
                <a:latin typeface="+mj-lt"/>
              </a:rPr>
              <a:t>90-2-128</a:t>
            </a:r>
            <a:endParaRPr lang="ru-RU" dirty="0">
              <a:latin typeface="+mj-lt"/>
            </a:endParaRPr>
          </a:p>
        </p:txBody>
      </p:sp>
      <p:pic>
        <p:nvPicPr>
          <p:cNvPr id="1026" name="Picture 2" descr="D:\2021\ПРЕССА\ФОТО по сводкам ДТП\1. Январь\11-17.01\13.01 Ленина, 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41617"/>
            <a:ext cx="4541097" cy="3405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80898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1336</TotalTime>
  <Words>2162</Words>
  <Application>Microsoft Office PowerPoint</Application>
  <PresentationFormat>Экран (4:3)</PresentationFormat>
  <Paragraphs>192</Paragraphs>
  <Slides>26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NewsPrint</vt:lpstr>
      <vt:lpstr>2021-2022 4 месяца</vt:lpstr>
      <vt:lpstr>Общие сведения</vt:lpstr>
      <vt:lpstr>Презентация PowerPoint</vt:lpstr>
      <vt:lpstr>Аварийность</vt:lpstr>
      <vt:lpstr>Презентация PowerPoint</vt:lpstr>
      <vt:lpstr>Наезды на пешеходов</vt:lpstr>
      <vt:lpstr>Нарушения ПДД пешеходами</vt:lpstr>
      <vt:lpstr>Нарушения водителями  правил  проезда пешеходных переходов:  3965 фактов за  2021 год</vt:lpstr>
      <vt:lpstr>                               Столкновения</vt:lpstr>
      <vt:lpstr>Причины столкновений</vt:lpstr>
      <vt:lpstr>Несоблюдение очерёдности проезда</vt:lpstr>
      <vt:lpstr>Презентация PowerPoint</vt:lpstr>
      <vt:lpstr>Несоблюдение дистанции</vt:lpstr>
      <vt:lpstr>Выезд на встречную полосу</vt:lpstr>
      <vt:lpstr>Нетрезвые водители</vt:lpstr>
      <vt:lpstr>Презентация PowerPoint</vt:lpstr>
      <vt:lpstr>Презентация PowerPoint</vt:lpstr>
      <vt:lpstr>  </vt:lpstr>
      <vt:lpstr>25 мая в 12 часов не имеющий водительских прав 40-летний мужчина, сев за руль не принадлежащего ему автомобиля «Тойота-Рактис»,  двигаясь по улице Водонасосной со стороны улицы Культурной в сторону Северного шоссе, не уступил дорогу автомобилю «Нива Шевроле», двигавшемуся по улице Лазо со стороны улицы Сусанина в сторону Северного шоссе, совершил столкновение. От прохождения медицинского освидетельствования водитель «Тойоты» отказался. Нарушение правил проезда перекрёстка водитель объяснил тем, что перепутал педали газа и тормоза. В результате ДТП оба водителя получили травмы. </vt:lpstr>
      <vt:lpstr>Презентация PowerPoint</vt:lpstr>
      <vt:lpstr>Превышение безопасной скорости</vt:lpstr>
      <vt:lpstr>Наезд на велосипедиста</vt:lpstr>
      <vt:lpstr>Пассажирские перевозки</vt:lpstr>
      <vt:lpstr>    11 августа  в 15 часов 15 минут 57-летний  водитель автомобиля «Тойота-Фортуна», двигаясь по улице Калинина в сторону проспекта Копылова, неправильно выбрал скорость движения, выехал на встречную полосу, где столкнулся с рейсовым автомобилем ДЭУ маршрута № 28, который двигался во встречном направлении (в салоне находилось 10 пассажиров)     В  результате  происшествия пострадал водитель «Тойоты-Фортуны», доставлен в больницу.  </vt:lpstr>
      <vt:lpstr>ГИБДД Комсомольска-на-Амуре систематически проводит рейды  «Нетрезвый водитель» и «Безопасные дороги»</vt:lpstr>
      <vt:lpstr>Будьте внимательны! Соблюдайте правила дорожного движения!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User</dc:creator>
  <cp:lastModifiedBy>User</cp:lastModifiedBy>
  <cp:revision>96</cp:revision>
  <dcterms:created xsi:type="dcterms:W3CDTF">2020-05-13T02:39:39Z</dcterms:created>
  <dcterms:modified xsi:type="dcterms:W3CDTF">2022-05-11T07:02:00Z</dcterms:modified>
</cp:coreProperties>
</file>